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034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6B53D-718A-444C-8E14-C7F3ADA13E79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0A6E6-7CDB-455B-9BDA-9A74A7121E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468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A6F64-02FD-434B-B7E2-1243014865C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21A1F-70C1-42FC-B14B-A7F9AC61B8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42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Maßstab</a:t>
            </a:r>
          </a:p>
          <a:p>
            <a:r>
              <a:rPr lang="de-DE" dirty="0"/>
              <a:t>Ein Maßstab ist eine reale Menge, von der eine repräsentative Eigenschaft als Festlegung für eine Einheit einer Basisgröße dient.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21A1F-70C1-42FC-B14B-A7F9AC61B84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370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B9CB-2376-4511-832D-2F4E0B2B5D30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D237-E7DE-493E-8393-7BECD7E85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79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B9CB-2376-4511-832D-2F4E0B2B5D30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D237-E7DE-493E-8393-7BECD7E85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63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B9CB-2376-4511-832D-2F4E0B2B5D30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D237-E7DE-493E-8393-7BECD7E85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11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B9CB-2376-4511-832D-2F4E0B2B5D30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D237-E7DE-493E-8393-7BECD7E85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186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B9CB-2376-4511-832D-2F4E0B2B5D30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D237-E7DE-493E-8393-7BECD7E85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89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B9CB-2376-4511-832D-2F4E0B2B5D30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D237-E7DE-493E-8393-7BECD7E85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60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B9CB-2376-4511-832D-2F4E0B2B5D30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D237-E7DE-493E-8393-7BECD7E85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96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B9CB-2376-4511-832D-2F4E0B2B5D30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D237-E7DE-493E-8393-7BECD7E85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1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B9CB-2376-4511-832D-2F4E0B2B5D30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D237-E7DE-493E-8393-7BECD7E85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056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B9CB-2376-4511-832D-2F4E0B2B5D30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D237-E7DE-493E-8393-7BECD7E85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726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3B9CB-2376-4511-832D-2F4E0B2B5D30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3D237-E7DE-493E-8393-7BECD7E85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95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3B9CB-2376-4511-832D-2F4E0B2B5D30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3D237-E7DE-493E-8393-7BECD7E854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0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431995"/>
              </p:ext>
            </p:extLst>
          </p:nvPr>
        </p:nvGraphicFramePr>
        <p:xfrm>
          <a:off x="342901" y="77835"/>
          <a:ext cx="11456376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5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5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reale Menge                        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dirty="0"/>
                        <a:t>Leiteigenschaft (Kürzel)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Einheit [Kürzel]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 Fingerglied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Länge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</a:t>
                      </a:r>
                      <a:r>
                        <a:rPr lang="de-DE" baseline="-25000" dirty="0"/>
                        <a:t>1 Fingerglied</a:t>
                      </a:r>
                      <a:r>
                        <a:rPr lang="de-DE" dirty="0"/>
                        <a:t> = 1 </a:t>
                      </a:r>
                      <a:r>
                        <a:rPr lang="de-DE" dirty="0" err="1"/>
                        <a:t>inch</a:t>
                      </a:r>
                      <a:r>
                        <a:rPr lang="de-DE" dirty="0"/>
                        <a:t> = [in]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 Fuß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Länge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</a:t>
                      </a:r>
                      <a:r>
                        <a:rPr lang="de-DE" baseline="-25000" dirty="0"/>
                        <a:t>1 Fuß</a:t>
                      </a:r>
                      <a:r>
                        <a:rPr lang="de-DE" dirty="0"/>
                        <a:t> = 1 Fuß =</a:t>
                      </a:r>
                      <a:r>
                        <a:rPr lang="de-DE" baseline="0" dirty="0"/>
                        <a:t> [</a:t>
                      </a:r>
                      <a:r>
                        <a:rPr lang="de-DE" baseline="0" dirty="0" err="1"/>
                        <a:t>ft</a:t>
                      </a:r>
                      <a:r>
                        <a:rPr lang="de-DE" baseline="0" dirty="0"/>
                        <a:t>]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 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Länge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</a:t>
                      </a:r>
                      <a:r>
                        <a:rPr lang="de-DE" baseline="-25000" dirty="0"/>
                        <a:t>1 Arm</a:t>
                      </a:r>
                      <a:r>
                        <a:rPr lang="de-DE" dirty="0"/>
                        <a:t> = 1 Yard =[y]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 Urmeter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Länge (l)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</a:t>
                      </a:r>
                      <a:r>
                        <a:rPr lang="de-DE" baseline="-25000" dirty="0"/>
                        <a:t>1 Urmeter</a:t>
                      </a:r>
                      <a:r>
                        <a:rPr lang="de-DE" dirty="0"/>
                        <a:t> = 1 Meter = [m]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 Weizenkörner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</a:t>
                      </a:r>
                      <a:r>
                        <a:rPr lang="de-DE" baseline="-25000" dirty="0"/>
                        <a:t>7 Weizenkörner</a:t>
                      </a:r>
                      <a:r>
                        <a:rPr lang="de-DE" dirty="0"/>
                        <a:t> = 1 </a:t>
                      </a:r>
                      <a:r>
                        <a:rPr lang="de-DE" dirty="0" err="1"/>
                        <a:t>Grain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</a:t>
                      </a:r>
                      <a:r>
                        <a:rPr lang="de-DE" baseline="0" dirty="0"/>
                        <a:t> cm³ Wasser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</a:t>
                      </a:r>
                      <a:r>
                        <a:rPr lang="de-DE" baseline="-25000" dirty="0"/>
                        <a:t>1 cm³ Wasser</a:t>
                      </a:r>
                      <a:r>
                        <a:rPr lang="de-DE" dirty="0"/>
                        <a:t> = 1</a:t>
                      </a:r>
                      <a:r>
                        <a:rPr lang="de-DE" baseline="0" dirty="0"/>
                        <a:t> Gramm = [g]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 Stück</a:t>
                      </a:r>
                      <a:r>
                        <a:rPr lang="de-DE" baseline="0" dirty="0"/>
                        <a:t> Eisen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Masse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</a:t>
                      </a:r>
                      <a:r>
                        <a:rPr lang="de-DE" baseline="-25000" dirty="0"/>
                        <a:t>1 Stück Eisen</a:t>
                      </a:r>
                      <a:r>
                        <a:rPr lang="de-DE" baseline="0" dirty="0"/>
                        <a:t> = 1 kg = [kg]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 synodische Erdumdrehung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Zeit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 = 1 Tag</a:t>
                      </a:r>
                      <a:r>
                        <a:rPr lang="de-DE" baseline="0" dirty="0"/>
                        <a:t> = [d]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 </a:t>
                      </a:r>
                      <a:r>
                        <a:rPr lang="de-DE" sz="11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synod</a:t>
                      </a:r>
                      <a:r>
                        <a:rPr lang="de-DE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Erdrotation ist keine reale Menge sondern eine Bewegung der realen Menge Erde im Raum, weswegen die Zeit</a:t>
                      </a:r>
                      <a:r>
                        <a:rPr lang="de-DE" sz="11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keine observable Eigenschaft / Größe ist.</a:t>
                      </a:r>
                      <a:endParaRPr lang="de-DE" sz="11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1/24 der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syn</a:t>
                      </a:r>
                      <a:r>
                        <a:rPr lang="de-DE" baseline="0" dirty="0"/>
                        <a:t>. </a:t>
                      </a:r>
                      <a:r>
                        <a:rPr lang="de-DE" baseline="0" dirty="0" err="1"/>
                        <a:t>Erdrot</a:t>
                      </a:r>
                      <a:r>
                        <a:rPr lang="de-DE" baseline="0" dirty="0"/>
                        <a:t>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 = 1 Stunde = [h]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0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Die Zeit ist nur über periodische Bewegungen im Raum </a:t>
                      </a:r>
                      <a:r>
                        <a:rPr lang="de-DE" sz="1000" baseline="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beschreibar</a:t>
                      </a:r>
                      <a:r>
                        <a:rPr lang="de-DE" sz="10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!</a:t>
                      </a:r>
                    </a:p>
                    <a:p>
                      <a:pPr algn="l"/>
                      <a:endParaRPr lang="de-DE" sz="100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1/24/60 d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syn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Erdrot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 = 1 Minute = [min]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de-DE" sz="1800" baseline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1/24/60/60 </a:t>
                      </a:r>
                      <a:r>
                        <a:rPr lang="de-DE" dirty="0" err="1"/>
                        <a:t>dsynErot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 = 1 Sekunde = [s]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 Mol Kohlenstoff</a:t>
                      </a:r>
                    </a:p>
                    <a:p>
                      <a:pPr algn="r"/>
                      <a:r>
                        <a:rPr lang="de-DE" sz="1000" dirty="0"/>
                        <a:t>(</a:t>
                      </a:r>
                      <a:r>
                        <a:rPr lang="de-DE" sz="1000" baseline="0" dirty="0"/>
                        <a:t>wegen seiner </a:t>
                      </a:r>
                      <a:r>
                        <a:rPr lang="de-DE" sz="1000" b="1" baseline="0" dirty="0"/>
                        <a:t>12</a:t>
                      </a:r>
                      <a:r>
                        <a:rPr lang="de-DE" sz="1000" baseline="0" dirty="0"/>
                        <a:t> Nukleonen </a:t>
                      </a:r>
                      <a:r>
                        <a:rPr lang="de-DE" sz="1000" dirty="0"/>
                        <a:t>hat man Kohlenstoff</a:t>
                      </a:r>
                      <a:r>
                        <a:rPr lang="de-DE" sz="1000" baseline="0" dirty="0"/>
                        <a:t> genommen)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bestimmte Anzahl</a:t>
                      </a:r>
                      <a:r>
                        <a:rPr lang="de-DE" baseline="0" dirty="0"/>
                        <a:t> gleichartiger Teilchen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</a:t>
                      </a:r>
                      <a:r>
                        <a:rPr lang="de-DE" baseline="-25000" dirty="0"/>
                        <a:t>1 Mol C</a:t>
                      </a:r>
                      <a:r>
                        <a:rPr lang="de-DE" baseline="0" dirty="0"/>
                        <a:t> = 6,023*10</a:t>
                      </a:r>
                      <a:r>
                        <a:rPr lang="de-DE" baseline="30000" dirty="0"/>
                        <a:t>23</a:t>
                      </a:r>
                      <a:r>
                        <a:rPr lang="de-DE" baseline="0" dirty="0"/>
                        <a:t> = [</a:t>
                      </a:r>
                      <a:r>
                        <a:rPr lang="de-DE" baseline="0" dirty="0" err="1"/>
                        <a:t>mol</a:t>
                      </a:r>
                      <a:r>
                        <a:rPr lang="de-DE" baseline="0" dirty="0"/>
                        <a:t>]</a:t>
                      </a:r>
                    </a:p>
                    <a:p>
                      <a:r>
                        <a:rPr lang="de-DE" sz="1400" baseline="0" dirty="0" err="1"/>
                        <a:t>mol</a:t>
                      </a:r>
                      <a:r>
                        <a:rPr lang="de-DE" sz="1400" baseline="0" dirty="0"/>
                        <a:t> ist die Bezeichnung für eine Zahl, wie </a:t>
                      </a:r>
                      <a:r>
                        <a:rPr lang="el-GR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π</a:t>
                      </a:r>
                      <a:r>
                        <a:rPr lang="de-DE" sz="14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für 3,141....</a:t>
                      </a:r>
                      <a:endParaRPr lang="de-DE" sz="14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 Euro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  <a:br>
                        <a:rPr lang="de-DE" dirty="0"/>
                      </a:br>
                      <a:r>
                        <a:rPr lang="de-DE" sz="800" dirty="0"/>
                        <a:t>(Welche Eigenschaft</a:t>
                      </a:r>
                      <a:r>
                        <a:rPr lang="de-DE" sz="800" baseline="0" dirty="0"/>
                        <a:t> wird mit diesem Wort bezeichnet?)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16" y="812414"/>
            <a:ext cx="604570" cy="36830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/>
          <a:srcRect l="9289" t="23819" r="10383" b="4182"/>
          <a:stretch/>
        </p:blipFill>
        <p:spPr>
          <a:xfrm>
            <a:off x="425951" y="2650520"/>
            <a:ext cx="292028" cy="393343"/>
          </a:xfrm>
          <a:prstGeom prst="rect">
            <a:avLst/>
          </a:prstGeom>
        </p:spPr>
      </p:pic>
      <p:pic>
        <p:nvPicPr>
          <p:cNvPr id="1030" name="Picture 6" descr="Stoppuhr &amp; Countdown Timer:Amazon.de:Appstore for Andro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36" y="4231937"/>
            <a:ext cx="486263" cy="4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aphi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43" y="4898109"/>
            <a:ext cx="427038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292" y="5576374"/>
            <a:ext cx="370346" cy="370346"/>
          </a:xfrm>
          <a:prstGeom prst="rect">
            <a:avLst/>
          </a:prstGeom>
        </p:spPr>
      </p:pic>
      <p:pic>
        <p:nvPicPr>
          <p:cNvPr id="1026" name="Picture 2" descr="Mètre des Archives ~ BLEIBLOG LEGEN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29"/>
          <a:stretch/>
        </p:blipFill>
        <p:spPr bwMode="auto">
          <a:xfrm>
            <a:off x="358387" y="1737390"/>
            <a:ext cx="984098" cy="8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d übertrug Abbildung Auf Querschnitt Der Wasserwürfel Isoliert Auf Weiß  Lizenzfreie Fotos, Bilder Und Stock Fotografie. Image 36277999.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t="20930" r="22609" b="9186"/>
          <a:stretch/>
        </p:blipFill>
        <p:spPr bwMode="auto">
          <a:xfrm>
            <a:off x="358811" y="2312829"/>
            <a:ext cx="448827" cy="3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Erdrotation – Wikipe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0" y="3043863"/>
            <a:ext cx="500466" cy="3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Wegen Trockenheit: Ungewöhnlich frühe Weizenernte in der Südeifel - SWR  Aktuell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4" t="46311" r="48277" b="42966"/>
          <a:stretch/>
        </p:blipFill>
        <p:spPr bwMode="auto">
          <a:xfrm>
            <a:off x="350439" y="1922328"/>
            <a:ext cx="522221" cy="35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e Anatomie des Zeigefingers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9" t="14049" r="50007" b="62334"/>
          <a:stretch/>
        </p:blipFill>
        <p:spPr bwMode="auto">
          <a:xfrm>
            <a:off x="368854" y="475674"/>
            <a:ext cx="455727" cy="34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ie lang ist eine #armlaenge? – armlaenge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10258" r="39895" b="68085"/>
          <a:stretch/>
        </p:blipFill>
        <p:spPr bwMode="auto">
          <a:xfrm>
            <a:off x="342901" y="1202773"/>
            <a:ext cx="695159" cy="37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62510" y="6029768"/>
            <a:ext cx="3765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Maßstäbe: 1 Fingerglied, 1 Fuß, 1, Arm, 1 Urmeter, 1 Urkilogramm, 1 </a:t>
            </a:r>
            <a:r>
              <a:rPr lang="de-DE" sz="1400" dirty="0" err="1"/>
              <a:t>synod</a:t>
            </a:r>
            <a:r>
              <a:rPr lang="de-DE" sz="1400" dirty="0"/>
              <a:t>. Erdrotation, ...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433456" y="6020976"/>
            <a:ext cx="53130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Grundeinheiten: 1 m, 1 kg, 1 s</a:t>
            </a:r>
          </a:p>
          <a:p>
            <a:r>
              <a:rPr lang="de-DE" sz="1400" dirty="0"/>
              <a:t>Maßeinheiten: 1 in, 1 </a:t>
            </a:r>
            <a:r>
              <a:rPr lang="de-DE" sz="1400" dirty="0" err="1"/>
              <a:t>ft</a:t>
            </a:r>
            <a:r>
              <a:rPr lang="de-DE" sz="1400" dirty="0"/>
              <a:t>, 1 y, 1 g, 1 h, 1 min, ...</a:t>
            </a:r>
          </a:p>
          <a:p>
            <a:r>
              <a:rPr lang="de-DE" sz="1400" dirty="0"/>
              <a:t>Größeneinheiten: 1 m/s, 1 g/cm³, 1 at, 1, N, 1 </a:t>
            </a:r>
            <a:r>
              <a:rPr lang="de-DE" sz="1400" dirty="0" err="1"/>
              <a:t>Nm</a:t>
            </a:r>
            <a:r>
              <a:rPr lang="de-DE" sz="1400" dirty="0"/>
              <a:t>, 1 kWh, 1 kcal, ...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142014" y="6030419"/>
            <a:ext cx="2177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Basisgrößen:</a:t>
            </a:r>
            <a:br>
              <a:rPr lang="de-DE" sz="1400" dirty="0"/>
            </a:br>
            <a:r>
              <a:rPr lang="de-DE" sz="1400" dirty="0"/>
              <a:t>Länge, Masse, Zeit.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449408" y="87930"/>
            <a:ext cx="3261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weil die zugrundeliegende Eigenschaft untrennbar mit der realen Menge verbunden ist, mit ihr sozusagen eine Einheit bildet!</a:t>
            </a:r>
          </a:p>
        </p:txBody>
      </p:sp>
    </p:spTree>
    <p:extLst>
      <p:ext uri="{BB962C8B-B14F-4D97-AF65-F5344CB8AC3E}">
        <p14:creationId xmlns:p14="http://schemas.microsoft.com/office/powerpoint/2010/main" val="233049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89923"/>
              </p:ext>
            </p:extLst>
          </p:nvPr>
        </p:nvGraphicFramePr>
        <p:xfrm>
          <a:off x="342901" y="271259"/>
          <a:ext cx="1162343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9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2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58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reale Menge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dirty="0"/>
                        <a:t>Eigenschaften (Kürzel)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Einheit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Größenwerte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1-Euro-Münze</a:t>
                      </a:r>
                      <a:br>
                        <a:rPr lang="de-DE" dirty="0"/>
                      </a:br>
                      <a:r>
                        <a:rPr lang="de-DE" dirty="0" err="1"/>
                        <a:t>Cu</a:t>
                      </a:r>
                      <a:r>
                        <a:rPr lang="de-DE" dirty="0"/>
                        <a:t>-</a:t>
                      </a:r>
                      <a:r>
                        <a:rPr lang="de-DE" dirty="0" err="1"/>
                        <a:t>Ni</a:t>
                      </a:r>
                      <a:r>
                        <a:rPr lang="de-DE" dirty="0"/>
                        <a:t>-</a:t>
                      </a:r>
                      <a:r>
                        <a:rPr lang="de-DE" dirty="0" err="1"/>
                        <a:t>Zn</a:t>
                      </a:r>
                      <a:r>
                        <a:rPr lang="de-DE" dirty="0"/>
                        <a:t>-Legierung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  <a:br>
                        <a:rPr lang="de-DE" dirty="0"/>
                      </a:br>
                      <a:r>
                        <a:rPr lang="de-DE" sz="800" dirty="0"/>
                        <a:t>(Welche Eigenschaft</a:t>
                      </a:r>
                      <a:r>
                        <a:rPr lang="de-DE" sz="800" baseline="0" dirty="0"/>
                        <a:t> wird durch dieses Wort repräsentiert?)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? =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1,00 €</a:t>
                      </a:r>
                      <a:br>
                        <a:rPr lang="de-DE" dirty="0"/>
                      </a:br>
                      <a:r>
                        <a:rPr lang="de-DE" sz="1000" dirty="0"/>
                        <a:t>Welche Eigenschaft des Euro,</a:t>
                      </a:r>
                      <a:r>
                        <a:rPr lang="de-DE" sz="1000" baseline="0" dirty="0"/>
                        <a:t> die </a:t>
                      </a:r>
                      <a:r>
                        <a:rPr lang="de-DE" sz="1000" dirty="0"/>
                        <a:t>mit einer</a:t>
                      </a:r>
                      <a:r>
                        <a:rPr lang="de-DE" sz="1000" baseline="0" dirty="0"/>
                        <a:t> Eigenschaft einer </a:t>
                      </a:r>
                      <a:r>
                        <a:rPr lang="de-DE" sz="1000" dirty="0"/>
                        <a:t>anderen realen Menge </a:t>
                      </a:r>
                      <a:r>
                        <a:rPr lang="de-DE" sz="1000" dirty="0" err="1"/>
                        <a:t>komperabel</a:t>
                      </a:r>
                      <a:r>
                        <a:rPr lang="de-DE" sz="1000" dirty="0"/>
                        <a:t> sein</a:t>
                      </a:r>
                      <a:r>
                        <a:rPr lang="de-DE" sz="1000" baseline="0" dirty="0"/>
                        <a:t> </a:t>
                      </a:r>
                      <a:r>
                        <a:rPr lang="de-DE" sz="1000" baseline="0" dirty="0" err="1"/>
                        <a:t>muß</a:t>
                      </a:r>
                      <a:r>
                        <a:rPr lang="de-DE" sz="1000" baseline="0" dirty="0"/>
                        <a:t>, wird durch diese Einheit ausgedrückt???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Durchmesser (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d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</a:t>
                      </a:r>
                      <a:r>
                        <a:rPr lang="de-DE" baseline="-25000" dirty="0"/>
                        <a:t>1 Euro</a:t>
                      </a:r>
                      <a:r>
                        <a:rPr lang="de-DE" dirty="0"/>
                        <a:t> = 23,25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Höhe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</a:t>
                      </a:r>
                      <a:r>
                        <a:rPr lang="de-DE" baseline="-25000" dirty="0"/>
                        <a:t>1 Euro</a:t>
                      </a:r>
                      <a:r>
                        <a:rPr lang="de-DE" dirty="0"/>
                        <a:t> = 2,33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Masse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</a:t>
                      </a:r>
                      <a:r>
                        <a:rPr lang="de-DE" baseline="-25000" dirty="0"/>
                        <a:t>1 Euro</a:t>
                      </a:r>
                      <a:r>
                        <a:rPr lang="de-DE" baseline="0" dirty="0"/>
                        <a:t> = 7,5 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Produktwert (p)</a:t>
                      </a:r>
                      <a:br>
                        <a:rPr lang="de-DE" dirty="0"/>
                      </a:br>
                      <a:r>
                        <a:rPr lang="de-DE" sz="800" dirty="0"/>
                        <a:t>Die zur Herstellung notwendige menschliche Arbeitszeit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</a:t>
                      </a:r>
                      <a:r>
                        <a:rPr lang="de-DE" baseline="-25000" dirty="0"/>
                        <a:t>1 Euro</a:t>
                      </a:r>
                      <a:r>
                        <a:rPr lang="de-DE" baseline="0" dirty="0"/>
                        <a:t> = ??? min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Gebrauchswert (</a:t>
                      </a: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dirty="0"/>
                        <a:t>)</a:t>
                      </a:r>
                    </a:p>
                    <a:p>
                      <a:r>
                        <a:rPr lang="de-DE" sz="800" dirty="0"/>
                        <a:t>Die</a:t>
                      </a:r>
                      <a:r>
                        <a:rPr lang="de-DE" sz="800" baseline="0" dirty="0"/>
                        <a:t> Fähigkeit ein </a:t>
                      </a:r>
                      <a:r>
                        <a:rPr lang="de-DE" sz="800" baseline="0" dirty="0" err="1"/>
                        <a:t>indiv</a:t>
                      </a:r>
                      <a:r>
                        <a:rPr lang="de-DE" sz="800" baseline="0"/>
                        <a:t>, menschl</a:t>
                      </a:r>
                      <a:r>
                        <a:rPr lang="de-DE" sz="800" baseline="0" dirty="0"/>
                        <a:t> Bedürfnis zu befriedigen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baseline="-25000" dirty="0">
                          <a:latin typeface="+mn-lt"/>
                          <a:cs typeface="Times New Roman" panose="02020603050405020304" pitchFamily="18" charset="0"/>
                        </a:rPr>
                        <a:t>1 Euro</a:t>
                      </a:r>
                      <a:r>
                        <a:rPr lang="de-DE" dirty="0">
                          <a:latin typeface="+mn-lt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de-D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</a:t>
                      </a:r>
                      <a:r>
                        <a:rPr lang="de-DE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oder nein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Tauschwert (</a:t>
                      </a: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de-DE" baseline="-25000" dirty="0">
                          <a:latin typeface="+mn-lt"/>
                          <a:cs typeface="Times New Roman" panose="02020603050405020304" pitchFamily="18" charset="0"/>
                        </a:rPr>
                        <a:t>1 Euro</a:t>
                      </a:r>
                      <a:r>
                        <a:rPr lang="de-DE" dirty="0">
                          <a:latin typeface="+mn-lt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de-D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de-DE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eingetauschten</a:t>
                      </a:r>
                      <a:r>
                        <a:rPr lang="de-DE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Warenmenge</a:t>
                      </a:r>
                      <a:endParaRPr lang="de-DE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Tauschbarkeit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ja</a:t>
                      </a:r>
                      <a:endParaRPr lang="de-DE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97" y="770275"/>
            <a:ext cx="370346" cy="37034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5615359"/>
            <a:ext cx="7124698" cy="89058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42900" y="4994038"/>
            <a:ext cx="11623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Das es sich bei € um eine Größeneinheit handeln soll, beweise die Aufgabe aus dem Mathelehrbuch (6. Klasse, </a:t>
            </a:r>
            <a:r>
              <a:rPr lang="de-DE" sz="1400" dirty="0" err="1"/>
              <a:t>Gym</a:t>
            </a:r>
            <a:r>
              <a:rPr lang="de-DE" sz="1400" dirty="0"/>
              <a:t>-Stufe, Sachsen) wo € im Zusammenhang mit anderen Größeneinheiten aufgeführt wird: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787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356384"/>
              </p:ext>
            </p:extLst>
          </p:nvPr>
        </p:nvGraphicFramePr>
        <p:xfrm>
          <a:off x="342901" y="271259"/>
          <a:ext cx="1118381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reale Menge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dirty="0"/>
                        <a:t>Eigenschaften (Kürzel)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Größenwerte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2-Euro-Münze</a:t>
                      </a:r>
                      <a:br>
                        <a:rPr lang="de-DE" dirty="0"/>
                      </a:br>
                      <a:r>
                        <a:rPr lang="de-DE" dirty="0" err="1"/>
                        <a:t>Cu</a:t>
                      </a:r>
                      <a:r>
                        <a:rPr lang="de-DE" dirty="0"/>
                        <a:t>-</a:t>
                      </a:r>
                      <a:r>
                        <a:rPr lang="de-DE" dirty="0" err="1"/>
                        <a:t>Ni</a:t>
                      </a:r>
                      <a:r>
                        <a:rPr lang="de-DE" dirty="0"/>
                        <a:t>-</a:t>
                      </a:r>
                      <a:r>
                        <a:rPr lang="de-DE" dirty="0" err="1"/>
                        <a:t>Zn</a:t>
                      </a:r>
                      <a:r>
                        <a:rPr lang="de-DE" dirty="0"/>
                        <a:t>-Legierung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  <a:br>
                        <a:rPr lang="de-DE" dirty="0"/>
                      </a:br>
                      <a:r>
                        <a:rPr lang="de-DE" sz="800" dirty="0"/>
                        <a:t>(Welche Eigenschaft</a:t>
                      </a:r>
                      <a:r>
                        <a:rPr lang="de-DE" sz="800" baseline="0" dirty="0"/>
                        <a:t> wird durch dieses Wort repräsentiert?)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Durchmesser (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d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</a:t>
                      </a:r>
                      <a:r>
                        <a:rPr lang="de-DE" baseline="-25000" dirty="0"/>
                        <a:t>2 Euro</a:t>
                      </a:r>
                      <a:r>
                        <a:rPr lang="de-DE" dirty="0"/>
                        <a:t> = </a:t>
                      </a:r>
                      <a:r>
                        <a:rPr lang="de-DE"/>
                        <a:t>25,75 mm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Höhe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</a:t>
                      </a:r>
                      <a:r>
                        <a:rPr lang="de-DE" baseline="-25000" dirty="0"/>
                        <a:t>2 Euro</a:t>
                      </a:r>
                      <a:r>
                        <a:rPr lang="de-DE" dirty="0"/>
                        <a:t> = 2,2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Masse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</a:t>
                      </a:r>
                      <a:r>
                        <a:rPr lang="de-DE" baseline="-25000" dirty="0"/>
                        <a:t>2 Euro</a:t>
                      </a:r>
                      <a:r>
                        <a:rPr lang="de-DE" baseline="0" dirty="0"/>
                        <a:t> = 8,5 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Produktwert (p)</a:t>
                      </a:r>
                      <a:br>
                        <a:rPr lang="de-DE" dirty="0"/>
                      </a:br>
                      <a:r>
                        <a:rPr lang="de-DE" sz="800" dirty="0"/>
                        <a:t>Die zur Herstellung notwendige menschliche Arbeitszeit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</a:t>
                      </a:r>
                      <a:r>
                        <a:rPr lang="de-DE" baseline="-25000" dirty="0"/>
                        <a:t>2 Euro</a:t>
                      </a:r>
                      <a:r>
                        <a:rPr lang="de-DE" baseline="0" dirty="0"/>
                        <a:t> = ??? min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Gebrauchswert (</a:t>
                      </a: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dirty="0"/>
                        <a:t>)</a:t>
                      </a:r>
                    </a:p>
                    <a:p>
                      <a:r>
                        <a:rPr lang="de-DE" sz="800" dirty="0"/>
                        <a:t>Die</a:t>
                      </a:r>
                      <a:r>
                        <a:rPr lang="de-DE" sz="800" baseline="0" dirty="0"/>
                        <a:t> Fähigkeit ein </a:t>
                      </a:r>
                      <a:r>
                        <a:rPr lang="de-DE" sz="800" baseline="0" dirty="0" err="1"/>
                        <a:t>indiv</a:t>
                      </a:r>
                      <a:r>
                        <a:rPr lang="de-DE" sz="800" baseline="0"/>
                        <a:t>, menschl</a:t>
                      </a:r>
                      <a:r>
                        <a:rPr lang="de-DE" sz="800" baseline="0" dirty="0"/>
                        <a:t> Bedürfnis zu befriedigen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baseline="-25000" dirty="0">
                          <a:latin typeface="+mn-lt"/>
                          <a:cs typeface="Times New Roman" panose="02020603050405020304" pitchFamily="18" charset="0"/>
                        </a:rPr>
                        <a:t>2 Euro</a:t>
                      </a:r>
                      <a:r>
                        <a:rPr lang="de-DE" dirty="0">
                          <a:latin typeface="+mn-lt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</a:t>
                      </a:r>
                      <a:r>
                        <a:rPr lang="de-D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oder nein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Tauschwert (</a:t>
                      </a: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de-DE" baseline="-25000" dirty="0">
                          <a:latin typeface="+mn-lt"/>
                          <a:cs typeface="Times New Roman" panose="02020603050405020304" pitchFamily="18" charset="0"/>
                        </a:rPr>
                        <a:t>2 Euro</a:t>
                      </a:r>
                      <a:r>
                        <a:rPr lang="de-DE" dirty="0">
                          <a:latin typeface="+mn-lt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de-D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de-DE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eingetauschten</a:t>
                      </a:r>
                      <a:r>
                        <a:rPr lang="de-DE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Warenmenge</a:t>
                      </a:r>
                      <a:endParaRPr lang="de-DE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Tauschbarkeit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ja</a:t>
                      </a:r>
                      <a:endParaRPr lang="de-DE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0" name="Picture 6" descr="2-Euro Gedenkmünze 75 Jahre UNICEF | EuroMin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2129" r="10463" b="20857"/>
          <a:stretch/>
        </p:blipFill>
        <p:spPr bwMode="auto">
          <a:xfrm>
            <a:off x="443292" y="694217"/>
            <a:ext cx="560563" cy="5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18335"/>
              </p:ext>
            </p:extLst>
          </p:nvPr>
        </p:nvGraphicFramePr>
        <p:xfrm>
          <a:off x="342901" y="4869628"/>
          <a:ext cx="622104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3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3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M</a:t>
                      </a:r>
                      <a:r>
                        <a:rPr lang="de-DE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M</a:t>
                      </a:r>
                      <a:r>
                        <a:rPr lang="de-DE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n Anzahl der M-Elemente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Durchmesser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23,25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25,75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Höhe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2,32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2,2</a:t>
                      </a:r>
                      <a:r>
                        <a:rPr lang="de-DE" baseline="0" dirty="0"/>
                        <a:t> mm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7,5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8,5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Textfeld 18"/>
          <p:cNvSpPr txBox="1"/>
          <p:nvPr/>
        </p:nvSpPr>
        <p:spPr>
          <a:xfrm>
            <a:off x="342901" y="4179664"/>
            <a:ext cx="6998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Im Allgemeinen denkt man doch, 2 Euro ist das doppelte von 1 Euro, oder?</a:t>
            </a:r>
          </a:p>
          <a:p>
            <a:r>
              <a:rPr lang="de-DE" sz="1400" dirty="0"/>
              <a:t>Aber welche Größe ist bei der 2-Euro-Münze doppelt so groß wie bei der 1-Euro-Münze???</a:t>
            </a:r>
          </a:p>
        </p:txBody>
      </p:sp>
      <p:pic>
        <p:nvPicPr>
          <p:cNvPr id="22" name="Picture 6" descr="2-Euro Gedenkmünze 75 Jahre UNICEF | EuroMi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7" t="2129" r="10463" b="20857"/>
          <a:stretch/>
        </p:blipFill>
        <p:spPr bwMode="auto">
          <a:xfrm>
            <a:off x="5363914" y="4850996"/>
            <a:ext cx="420908" cy="40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485" y="4851030"/>
            <a:ext cx="427043" cy="427043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7870372" y="4182264"/>
            <a:ext cx="52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  <a:r>
              <a:rPr lang="de-DE" baseline="-25000" dirty="0"/>
              <a:t>1</a:t>
            </a:r>
          </a:p>
        </p:txBody>
      </p:sp>
      <p:pic>
        <p:nvPicPr>
          <p:cNvPr id="1026" name="Picture 2" descr="Ein Ei ist das meistgelikte Foto auf Instagram – why tho?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7" t="8461" r="35515" b="9539"/>
          <a:stretch/>
        </p:blipFill>
        <p:spPr bwMode="auto">
          <a:xfrm>
            <a:off x="7850245" y="4580119"/>
            <a:ext cx="484824" cy="59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Eier, das ist wissenswert - Secret Wik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0" t="12330" r="12699" b="21983"/>
          <a:stretch/>
        </p:blipFill>
        <p:spPr bwMode="auto">
          <a:xfrm>
            <a:off x="8988285" y="4553617"/>
            <a:ext cx="1170094" cy="65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0365722" y="6251298"/>
            <a:ext cx="1550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doppelte</a:t>
            </a:r>
            <a:r>
              <a:rPr lang="de-DE" sz="1400" dirty="0"/>
              <a:t> Masse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365722" y="5432407"/>
            <a:ext cx="13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doppelter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endParaRPr lang="de-DE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10305606" y="4747339"/>
            <a:ext cx="1380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doppelte </a:t>
            </a:r>
            <a:r>
              <a:rPr lang="de-DE" sz="1200" dirty="0">
                <a:cs typeface="Arial" panose="020B0604020202020204" pitchFamily="34" charset="0"/>
              </a:rPr>
              <a:t>Anzahl</a:t>
            </a:r>
            <a:endParaRPr lang="de-DE" sz="1200" dirty="0"/>
          </a:p>
        </p:txBody>
      </p:sp>
      <p:pic>
        <p:nvPicPr>
          <p:cNvPr id="8" name="Picture 2" descr="U-Scheiben DIN 125 verzinkt M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35" y="5459869"/>
            <a:ext cx="367521" cy="3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8263955" y="5530394"/>
            <a:ext cx="4719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U 4</a:t>
            </a:r>
          </a:p>
        </p:txBody>
      </p:sp>
      <p:pic>
        <p:nvPicPr>
          <p:cNvPr id="24" name="Picture 2" descr="U-Scheiben DIN 125 verzinkt M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811" y="5278073"/>
            <a:ext cx="641568" cy="62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9363368" y="5463185"/>
            <a:ext cx="4719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U 8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9313144" y="4186492"/>
            <a:ext cx="52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  <a:r>
              <a:rPr lang="de-DE" baseline="-25000" dirty="0"/>
              <a:t>2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B2038B-8888-B85D-E5A9-6E27824201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8664" y="6048560"/>
            <a:ext cx="305291" cy="510515"/>
          </a:xfrm>
          <a:prstGeom prst="rect">
            <a:avLst/>
          </a:prstGeom>
        </p:spPr>
      </p:pic>
      <p:pic>
        <p:nvPicPr>
          <p:cNvPr id="1028" name="Picture 4" descr="Goldbarren 2 Gramm | Goldbarren | Gold Exchange | Ihr Spezialist für  Edelmetalle">
            <a:extLst>
              <a:ext uri="{FF2B5EF4-FFF2-40B4-BE49-F238E27FC236}">
                <a16:creationId xmlns:a16="http://schemas.microsoft.com/office/drawing/2014/main" id="{66BE807F-7325-6C55-F8A0-5F36815B7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3435" r="21881" b="4164"/>
          <a:stretch/>
        </p:blipFill>
        <p:spPr bwMode="auto">
          <a:xfrm>
            <a:off x="9391732" y="5975134"/>
            <a:ext cx="415225" cy="68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5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608817"/>
              </p:ext>
            </p:extLst>
          </p:nvPr>
        </p:nvGraphicFramePr>
        <p:xfrm>
          <a:off x="342899" y="271259"/>
          <a:ext cx="11315700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reale Menge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dirty="0"/>
                        <a:t>Eigenschaften (Kürzel)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Größenwerte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5-Euro-Schein</a:t>
                      </a:r>
                      <a:br>
                        <a:rPr lang="de-DE" dirty="0"/>
                      </a:br>
                      <a:r>
                        <a:rPr lang="de-DE" dirty="0"/>
                        <a:t>bunt bedrucktes Papier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  <a:br>
                        <a:rPr lang="de-DE" dirty="0"/>
                      </a:br>
                      <a:r>
                        <a:rPr lang="de-DE" sz="800" dirty="0"/>
                        <a:t>(Welche Eigenschaft</a:t>
                      </a:r>
                      <a:r>
                        <a:rPr lang="de-DE" sz="800" baseline="0" dirty="0"/>
                        <a:t> wird durch dieses Wort repräsentiert?)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Länge (l)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</a:t>
                      </a:r>
                      <a:r>
                        <a:rPr lang="de-DE" baseline="-25000" dirty="0"/>
                        <a:t>5 Euro</a:t>
                      </a:r>
                      <a:r>
                        <a:rPr lang="de-DE" dirty="0"/>
                        <a:t> = 12,1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Breite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</a:t>
                      </a:r>
                      <a:r>
                        <a:rPr lang="de-DE" baseline="-25000" dirty="0"/>
                        <a:t>5 Euro</a:t>
                      </a:r>
                      <a:r>
                        <a:rPr lang="de-DE" dirty="0"/>
                        <a:t> = 6,2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Fläche (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/>
                        <a:t>A</a:t>
                      </a:r>
                      <a:r>
                        <a:rPr lang="de-DE" baseline="-25000" dirty="0"/>
                        <a:t>5 Euro</a:t>
                      </a:r>
                      <a:r>
                        <a:rPr lang="de-DE" dirty="0"/>
                        <a:t> = 75,02</a:t>
                      </a:r>
                      <a:r>
                        <a:rPr lang="de-DE" baseline="0" dirty="0"/>
                        <a:t> cm²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Höhe / Dicke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</a:t>
                      </a:r>
                      <a:r>
                        <a:rPr lang="de-DE" baseline="-25000" dirty="0"/>
                        <a:t>5 Euro</a:t>
                      </a:r>
                      <a:r>
                        <a:rPr lang="de-DE" dirty="0"/>
                        <a:t> = 0,1</a:t>
                      </a:r>
                      <a:r>
                        <a:rPr lang="de-DE" baseline="0" dirty="0"/>
                        <a:t> mm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Masse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</a:t>
                      </a:r>
                      <a:r>
                        <a:rPr lang="de-DE" baseline="-25000" dirty="0"/>
                        <a:t>5 Euro</a:t>
                      </a:r>
                      <a:r>
                        <a:rPr lang="de-DE" baseline="0" dirty="0"/>
                        <a:t> = 0,68 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Produktwert (p)</a:t>
                      </a:r>
                      <a:br>
                        <a:rPr lang="de-DE" dirty="0"/>
                      </a:br>
                      <a:r>
                        <a:rPr lang="de-DE" sz="800" dirty="0"/>
                        <a:t>Die zur Herstellung notwendige menschliche Arbeitszeit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</a:t>
                      </a:r>
                      <a:r>
                        <a:rPr lang="de-DE" baseline="-25000" dirty="0"/>
                        <a:t>5 Euro</a:t>
                      </a:r>
                      <a:r>
                        <a:rPr lang="de-DE" baseline="0" dirty="0"/>
                        <a:t> = ??? min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Gebrauchswert (</a:t>
                      </a: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baseline="-25000" dirty="0">
                          <a:latin typeface="+mn-lt"/>
                          <a:cs typeface="Times New Roman" panose="02020603050405020304" pitchFamily="18" charset="0"/>
                        </a:rPr>
                        <a:t>5 Euro</a:t>
                      </a:r>
                      <a:r>
                        <a:rPr lang="de-DE" dirty="0">
                          <a:latin typeface="+mn-lt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oder 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Tauschwert (</a:t>
                      </a: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de-DE" baseline="-25000" dirty="0">
                          <a:latin typeface="+mn-lt"/>
                          <a:cs typeface="Times New Roman" panose="02020603050405020304" pitchFamily="18" charset="0"/>
                        </a:rPr>
                        <a:t>5 Euro</a:t>
                      </a:r>
                      <a:r>
                        <a:rPr lang="de-DE" dirty="0">
                          <a:latin typeface="+mn-lt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de-D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de-DE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eingetauschten</a:t>
                      </a:r>
                      <a:r>
                        <a:rPr lang="de-DE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Warenmenge</a:t>
                      </a:r>
                      <a:endParaRPr lang="de-DE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Tauschbarkeit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ja</a:t>
                      </a:r>
                      <a:endParaRPr lang="de-DE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5" y="683108"/>
            <a:ext cx="1034868" cy="58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24655" y="5134708"/>
            <a:ext cx="9062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Achtung! Die Menge 5 x 1 Euro ist nicht das Gleiche wie ein 5 Euro-Schein!!!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161" y="5574488"/>
            <a:ext cx="370346" cy="3703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778" y="5574488"/>
            <a:ext cx="370346" cy="37034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122" y="5583555"/>
            <a:ext cx="370346" cy="37034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696" y="5583555"/>
            <a:ext cx="370346" cy="37034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4270" y="5583555"/>
            <a:ext cx="370346" cy="370346"/>
          </a:xfrm>
          <a:prstGeom prst="rect">
            <a:avLst/>
          </a:prstGeom>
        </p:spPr>
      </p:pic>
      <p:pic>
        <p:nvPicPr>
          <p:cNvPr id="11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94" y="5480982"/>
            <a:ext cx="1034868" cy="58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317024" y="5559661"/>
            <a:ext cx="7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</a:rPr>
              <a:t>≠</a:t>
            </a:r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33846" r="55134" b="38590"/>
          <a:stretch/>
        </p:blipFill>
        <p:spPr>
          <a:xfrm>
            <a:off x="8765931" y="4736579"/>
            <a:ext cx="1723293" cy="189034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301258" y="6063096"/>
            <a:ext cx="2664070" cy="38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  <a:r>
              <a:rPr lang="de-DE" baseline="-25000" dirty="0"/>
              <a:t>1</a:t>
            </a:r>
            <a:r>
              <a:rPr lang="de-DE" dirty="0"/>
              <a:t>         +            M</a:t>
            </a:r>
            <a:r>
              <a:rPr lang="de-DE" baseline="-25000" dirty="0"/>
              <a:t>2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086850" y="6449958"/>
            <a:ext cx="910001" cy="38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n</a:t>
            </a:r>
            <a:r>
              <a:rPr lang="de-DE" baseline="-25000" dirty="0"/>
              <a:t>1</a:t>
            </a:r>
            <a:r>
              <a:rPr lang="de-DE" dirty="0"/>
              <a:t>  +  n</a:t>
            </a:r>
            <a:r>
              <a:rPr lang="de-DE" baseline="-25000" dirty="0"/>
              <a:t>2</a:t>
            </a:r>
          </a:p>
        </p:txBody>
      </p:sp>
      <p:sp>
        <p:nvSpPr>
          <p:cNvPr id="15" name="Textfeld 14"/>
          <p:cNvSpPr txBox="1"/>
          <p:nvPr/>
        </p:nvSpPr>
        <p:spPr>
          <a:xfrm rot="16200000">
            <a:off x="10074266" y="6008559"/>
            <a:ext cx="91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Mathe, 1. Klasse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541850" y="4736579"/>
            <a:ext cx="52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  <a:r>
              <a:rPr lang="de-DE" baseline="-25000" dirty="0"/>
              <a:t>1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8853933" y="5614281"/>
            <a:ext cx="527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</a:t>
            </a:r>
            <a:r>
              <a:rPr lang="de-DE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223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83668"/>
              </p:ext>
            </p:extLst>
          </p:nvPr>
        </p:nvGraphicFramePr>
        <p:xfrm>
          <a:off x="342901" y="271259"/>
          <a:ext cx="11293929" cy="449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4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4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4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reale Menge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de-DE" dirty="0"/>
                        <a:t>Eigenschaften (Kürzel)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Größenwerte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HLH oder 101</a:t>
                      </a:r>
                      <a:r>
                        <a:rPr lang="de-DE" baseline="-25000" dirty="0"/>
                        <a:t>bin</a:t>
                      </a:r>
                      <a:r>
                        <a:rPr lang="de-DE" dirty="0"/>
                        <a:t>                             5 Euro</a:t>
                      </a:r>
                      <a:br>
                        <a:rPr lang="de-DE" dirty="0"/>
                      </a:br>
                      <a:r>
                        <a:rPr lang="de-DE" sz="1000" dirty="0"/>
                        <a:t>elektronische</a:t>
                      </a:r>
                      <a:r>
                        <a:rPr lang="de-DE" sz="1000" baseline="0" dirty="0"/>
                        <a:t> Spannungszustände HLH oder 101 im Zentralbankrechner namens Euro</a:t>
                      </a:r>
                      <a:endParaRPr lang="de-D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Wert</a:t>
                      </a:r>
                      <a:br>
                        <a:rPr lang="de-DE" dirty="0"/>
                      </a:br>
                      <a:r>
                        <a:rPr lang="de-DE" sz="800" dirty="0"/>
                        <a:t>(Welche Eigenschaft</a:t>
                      </a:r>
                      <a:r>
                        <a:rPr lang="de-DE" sz="800" baseline="0" dirty="0"/>
                        <a:t> wird durch dieses Wort repräsentiert?)</a:t>
                      </a:r>
                      <a:endParaRPr lang="de-DE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Länge (l)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</a:t>
                      </a:r>
                      <a:r>
                        <a:rPr lang="de-DE" baseline="-25000" dirty="0"/>
                        <a:t>5 Euro</a:t>
                      </a:r>
                      <a:r>
                        <a:rPr lang="de-DE" dirty="0"/>
                        <a:t>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Breite (b)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</a:t>
                      </a:r>
                      <a:r>
                        <a:rPr lang="de-DE" baseline="-25000" dirty="0"/>
                        <a:t>5 Euro</a:t>
                      </a:r>
                      <a:r>
                        <a:rPr lang="de-DE" dirty="0"/>
                        <a:t>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Durchmesser (</a:t>
                      </a:r>
                      <a:r>
                        <a:rPr lang="de-DE" dirty="0">
                          <a:latin typeface="+mn-lt"/>
                          <a:cs typeface="Arial" panose="020B0604020202020204" pitchFamily="34" charset="0"/>
                        </a:rPr>
                        <a:t>d</a:t>
                      </a:r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</a:t>
                      </a:r>
                      <a:r>
                        <a:rPr lang="de-DE" baseline="-25000" dirty="0"/>
                        <a:t>5 Euro</a:t>
                      </a:r>
                      <a:r>
                        <a:rPr lang="de-DE" dirty="0"/>
                        <a:t>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Höhe / Dicke (h)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</a:t>
                      </a:r>
                      <a:r>
                        <a:rPr lang="de-DE" baseline="-25000" dirty="0"/>
                        <a:t>5 Euro</a:t>
                      </a:r>
                      <a:r>
                        <a:rPr lang="de-DE" dirty="0"/>
                        <a:t> =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Masse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</a:t>
                      </a:r>
                      <a:r>
                        <a:rPr lang="de-DE" baseline="-25000" dirty="0"/>
                        <a:t>5 Euro</a:t>
                      </a:r>
                      <a:r>
                        <a:rPr lang="de-DE" baseline="0" dirty="0"/>
                        <a:t> = 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Produktwert (p)</a:t>
                      </a:r>
                      <a:br>
                        <a:rPr lang="de-DE" dirty="0"/>
                      </a:br>
                      <a:r>
                        <a:rPr lang="de-DE" sz="800" dirty="0"/>
                        <a:t>Die zur Herstellung notwendige menschliche Arbeitszeit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</a:t>
                      </a:r>
                      <a:r>
                        <a:rPr lang="de-DE" baseline="-25000" dirty="0"/>
                        <a:t>5 Euro</a:t>
                      </a:r>
                      <a:r>
                        <a:rPr lang="de-DE" baseline="0" dirty="0"/>
                        <a:t> = ??? min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Gebrauchswert (</a:t>
                      </a: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baseline="-25000" dirty="0">
                          <a:latin typeface="+mn-lt"/>
                          <a:cs typeface="Times New Roman" panose="02020603050405020304" pitchFamily="18" charset="0"/>
                        </a:rPr>
                        <a:t>5 Euro</a:t>
                      </a:r>
                      <a:r>
                        <a:rPr lang="de-DE" dirty="0">
                          <a:latin typeface="+mn-lt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de-D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oder 1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Tauschwert (</a:t>
                      </a: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de-DE" baseline="-25000" dirty="0">
                          <a:latin typeface="+mn-lt"/>
                          <a:cs typeface="Times New Roman" panose="02020603050405020304" pitchFamily="18" charset="0"/>
                        </a:rPr>
                        <a:t>5 Euro</a:t>
                      </a:r>
                      <a:r>
                        <a:rPr lang="de-DE" dirty="0">
                          <a:latin typeface="+mn-lt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de-DE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de-DE" baseline="-25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eingetauschten</a:t>
                      </a:r>
                      <a:r>
                        <a:rPr lang="de-DE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Warenmenge</a:t>
                      </a:r>
                      <a:endParaRPr lang="de-DE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Tauschbarkeit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ja</a:t>
                      </a:r>
                      <a:endParaRPr lang="de-DE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424655" y="5486399"/>
            <a:ext cx="11541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Achtung! Die Menge 5 x 1 Euro ist nicht das Gleiche wie ein 5 Euro-Schein und nicht das Gleiche wie 3 Spannungszustände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86" y="5913348"/>
            <a:ext cx="370346" cy="3703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291" y="5935246"/>
            <a:ext cx="370346" cy="37034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122" y="5935246"/>
            <a:ext cx="370346" cy="37034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696" y="5935246"/>
            <a:ext cx="370346" cy="37034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270" y="5935246"/>
            <a:ext cx="370346" cy="370346"/>
          </a:xfrm>
          <a:prstGeom prst="rect">
            <a:avLst/>
          </a:prstGeom>
        </p:spPr>
      </p:pic>
      <p:pic>
        <p:nvPicPr>
          <p:cNvPr id="11" name="Picture 2" descr="Diese 5-Euro-Scheine sind ein Vermögen wert: Haben Sie welche? (Video) |  STERN.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994" y="5832673"/>
            <a:ext cx="1034868" cy="58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317024" y="5911352"/>
            <a:ext cx="7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</a:rPr>
              <a:t>≠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8282817" y="5936260"/>
            <a:ext cx="79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ambria Math" panose="02040503050406030204" pitchFamily="18" charset="0"/>
                <a:ea typeface="Cambria Math" panose="02040503050406030204" pitchFamily="18" charset="0"/>
              </a:rPr>
              <a:t>≠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9926515" y="5950593"/>
            <a:ext cx="1510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HLH oder 101</a:t>
            </a:r>
          </a:p>
        </p:txBody>
      </p:sp>
    </p:spTree>
    <p:extLst>
      <p:ext uri="{BB962C8B-B14F-4D97-AF65-F5344CB8AC3E}">
        <p14:creationId xmlns:p14="http://schemas.microsoft.com/office/powerpoint/2010/main" val="172948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494361"/>
              </p:ext>
            </p:extLst>
          </p:nvPr>
        </p:nvGraphicFramePr>
        <p:xfrm>
          <a:off x="465990" y="719666"/>
          <a:ext cx="11298117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6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6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reale Menge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Eigenschaften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Größenwert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 Leopard</a:t>
                      </a:r>
                      <a:r>
                        <a:rPr lang="de-DE" baseline="0" dirty="0"/>
                        <a:t>-Panzer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Länge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</a:t>
                      </a:r>
                      <a:r>
                        <a:rPr lang="de-DE" baseline="-25000" dirty="0"/>
                        <a:t>1 Leopard-Panzer</a:t>
                      </a:r>
                      <a:r>
                        <a:rPr lang="de-DE" dirty="0"/>
                        <a:t> = 9,67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</a:t>
                      </a:r>
                      <a:r>
                        <a:rPr lang="de-DE" baseline="-25000" dirty="0"/>
                        <a:t>1 Leopard-Panzer</a:t>
                      </a:r>
                      <a:r>
                        <a:rPr lang="de-DE" dirty="0"/>
                        <a:t> = 62</a:t>
                      </a:r>
                      <a:r>
                        <a:rPr lang="de-DE" baseline="0" dirty="0"/>
                        <a:t> 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Produktwert (p)</a:t>
                      </a:r>
                      <a:br>
                        <a:rPr lang="de-DE" dirty="0"/>
                      </a:br>
                      <a:r>
                        <a:rPr lang="de-DE" sz="800" dirty="0"/>
                        <a:t>Die zur Herstellung notwendige menschliche Arbeitszeit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</a:t>
                      </a:r>
                      <a:r>
                        <a:rPr lang="de-DE" baseline="-25000" dirty="0"/>
                        <a:t>1 Leopard-Panzer</a:t>
                      </a:r>
                      <a:r>
                        <a:rPr lang="de-DE" dirty="0"/>
                        <a:t> = viele,</a:t>
                      </a:r>
                      <a:r>
                        <a:rPr lang="de-DE" baseline="0" dirty="0"/>
                        <a:t> viele Stunden deutscher Arbeiter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dirty="0"/>
                        <a:t>Gebrauchswerte (</a:t>
                      </a:r>
                      <a:r>
                        <a:rPr lang="el-G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</a:t>
                      </a:r>
                      <a:r>
                        <a:rPr lang="de-DE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de-DE" dirty="0"/>
                        <a:t>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800" dirty="0"/>
                        <a:t>Der Gebrauchswert ist</a:t>
                      </a:r>
                      <a:r>
                        <a:rPr lang="de-DE" sz="800" baseline="0" dirty="0"/>
                        <a:t> </a:t>
                      </a:r>
                      <a:r>
                        <a:rPr lang="de-DE" sz="800" dirty="0"/>
                        <a:t>die Fähigkeit ein menschliches Bedürfnis zu befriedigen.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eignet sich zum Töten von Menschen,</a:t>
                      </a:r>
                      <a:endParaRPr lang="de-DE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zum Zerstören von Häusern, die Menschen gebaut haben;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dirty="0"/>
                        <a:t>...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68" y="1597945"/>
            <a:ext cx="2598248" cy="195301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92369" y="5073162"/>
            <a:ext cx="11271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Achtung! Man darf den Preis nicht mit dem Produkt- oder Tauschwert verwechseln! Der Preis ist keine Eigenschaft des Panzers! Der Preis (3-9 Millionen Euro) ist eine reale Menge M</a:t>
            </a:r>
            <a:r>
              <a:rPr lang="de-DE" baseline="-25000" dirty="0"/>
              <a:t>2</a:t>
            </a:r>
            <a:r>
              <a:rPr lang="de-DE" dirty="0"/>
              <a:t>, die gegen diesen Panzer getauscht wird (Panzer </a:t>
            </a:r>
            <a:r>
              <a:rPr lang="de-DE" dirty="0">
                <a:sym typeface="Wingdings 3" panose="05040102010807070707" pitchFamily="18" charset="2"/>
              </a:rPr>
              <a:t> Euros).</a:t>
            </a:r>
            <a:r>
              <a:rPr lang="de-DE" dirty="0"/>
              <a:t> Es ist nur fraglich welche Euros? Es weiß keiner, ob es Metallmünzen, Papierscheine oder elektronische Spannungszustände sind. Deren unterschiedliche Produktwerte kann man den Folien 2, 3 und 4 entnehmen.</a:t>
            </a:r>
          </a:p>
        </p:txBody>
      </p:sp>
    </p:spTree>
    <p:extLst>
      <p:ext uri="{BB962C8B-B14F-4D97-AF65-F5344CB8AC3E}">
        <p14:creationId xmlns:p14="http://schemas.microsoft.com/office/powerpoint/2010/main" val="2887807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1133</Words>
  <Application>Microsoft Office PowerPoint</Application>
  <PresentationFormat>Breitbild</PresentationFormat>
  <Paragraphs>192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Wingdings 3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Ingo Eißmann</dc:creator>
  <cp:lastModifiedBy>Eißmann, Ingo</cp:lastModifiedBy>
  <cp:revision>48</cp:revision>
  <cp:lastPrinted>2023-02-21T10:22:41Z</cp:lastPrinted>
  <dcterms:created xsi:type="dcterms:W3CDTF">2023-02-21T09:29:45Z</dcterms:created>
  <dcterms:modified xsi:type="dcterms:W3CDTF">2024-02-27T14:33:51Z</dcterms:modified>
</cp:coreProperties>
</file>