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77" r:id="rId2"/>
    <p:sldId id="256" r:id="rId3"/>
    <p:sldId id="279" r:id="rId4"/>
    <p:sldId id="280" r:id="rId5"/>
    <p:sldId id="259" r:id="rId6"/>
    <p:sldId id="260" r:id="rId7"/>
    <p:sldId id="284" r:id="rId8"/>
    <p:sldId id="285" r:id="rId9"/>
    <p:sldId id="286" r:id="rId10"/>
    <p:sldId id="257" r:id="rId11"/>
    <p:sldId id="261" r:id="rId12"/>
    <p:sldId id="283" r:id="rId13"/>
    <p:sldId id="262" r:id="rId14"/>
    <p:sldId id="266" r:id="rId15"/>
    <p:sldId id="281" r:id="rId16"/>
    <p:sldId id="265" r:id="rId17"/>
    <p:sldId id="263" r:id="rId18"/>
    <p:sldId id="267" r:id="rId19"/>
    <p:sldId id="268" r:id="rId20"/>
    <p:sldId id="287" r:id="rId21"/>
    <p:sldId id="258" r:id="rId22"/>
    <p:sldId id="282" r:id="rId23"/>
    <p:sldId id="288" r:id="rId24"/>
    <p:sldId id="289" r:id="rId25"/>
    <p:sldId id="269" r:id="rId26"/>
    <p:sldId id="270" r:id="rId27"/>
    <p:sldId id="271" r:id="rId28"/>
    <p:sldId id="272" r:id="rId29"/>
    <p:sldId id="273" r:id="rId30"/>
    <p:sldId id="275" r:id="rId31"/>
    <p:sldId id="278" r:id="rId32"/>
    <p:sldId id="276" r:id="rId33"/>
  </p:sldIdLst>
  <p:sldSz cx="12192000" cy="6858000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2986" autoAdjust="0"/>
  </p:normalViewPr>
  <p:slideViewPr>
    <p:cSldViewPr snapToGrid="0">
      <p:cViewPr varScale="1">
        <p:scale>
          <a:sx n="87" d="100"/>
          <a:sy n="87" d="100"/>
        </p:scale>
        <p:origin x="2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E5E5740-AF3D-4BC2-BE00-056C7CBDEF08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B718127-9DD1-436D-A0A5-E14AA95BBC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898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5C2-281A-48C6-B0F7-9FAA21A3C2D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BF7F-D814-4E93-9EE9-1CF77D51D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50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5C2-281A-48C6-B0F7-9FAA21A3C2D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BF7F-D814-4E93-9EE9-1CF77D51D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32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5C2-281A-48C6-B0F7-9FAA21A3C2D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BF7F-D814-4E93-9EE9-1CF77D51D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65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5C2-281A-48C6-B0F7-9FAA21A3C2D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BF7F-D814-4E93-9EE9-1CF77D51D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79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5C2-281A-48C6-B0F7-9FAA21A3C2D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BF7F-D814-4E93-9EE9-1CF77D51D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97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5C2-281A-48C6-B0F7-9FAA21A3C2D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BF7F-D814-4E93-9EE9-1CF77D51D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22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5C2-281A-48C6-B0F7-9FAA21A3C2D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BF7F-D814-4E93-9EE9-1CF77D51D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31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5C2-281A-48C6-B0F7-9FAA21A3C2D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BF7F-D814-4E93-9EE9-1CF77D51D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88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5C2-281A-48C6-B0F7-9FAA21A3C2D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BF7F-D814-4E93-9EE9-1CF77D51D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23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5C2-281A-48C6-B0F7-9FAA21A3C2D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BF7F-D814-4E93-9EE9-1CF77D51D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91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5C2-281A-48C6-B0F7-9FAA21A3C2D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BF7F-D814-4E93-9EE9-1CF77D51D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1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175C2-281A-48C6-B0F7-9FAA21A3C2D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5BF7F-D814-4E93-9EE9-1CF77D51D3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14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konsikon.goldwert-akademie.de/grundlagen/eigenschaften-realer-mengen/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konsikon.goldwert-akademie.de/grundlagen/eigenschaften-realer-mengen/vergleichbarkeit-von-eigenschaften-der-gleichen-art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konsikon.goldwert-akademie.de/grundlagen/eigenschaften-realer-mengen/vergleichbarkeit-von-eigenschaften-der-gleichen-ar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onsikon.goldwert-akademie.de/waren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konsikon.goldwert-akademie.de/waren/warenwer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onsikon.goldwert-akademie.de/geld/geldwert/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konsikon.goldwert-akademie.de/geld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onsikon.goldwert-akademie.de/gel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hyperlink" Target="http://konsikon.goldwert-akademie.de/geld/geldwer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onsikon.goldwert-akademie.de/sphaeren/produktion/produktwert/" TargetMode="External"/><Relationship Id="rId2" Type="http://schemas.openxmlformats.org/officeDocument/2006/relationships/hyperlink" Target="http://konsikon.goldwert-akademie.de/beduerfnisse/gebrauchswert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konsikon.goldwert-akademie.de/beduerfnisse/gebrauchswert/einheit-des-gebrauchswertes/" TargetMode="External"/><Relationship Id="rId4" Type="http://schemas.openxmlformats.org/officeDocument/2006/relationships/hyperlink" Target="http://konsikon.goldwert-akademie.de/sphaeren/austausch/tauschwer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konsikon.goldwert-akademie.de/grundlagen/reale-mengen/mathematische-operationen-mit-realen-mengen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onsikon.goldwert-akademie.de/grundlagen/reale-mengen/eigenschaften/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0.jp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7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0.jpg"/><Relationship Id="rId4" Type="http://schemas.openxmlformats.org/officeDocument/2006/relationships/image" Target="../media/image36.jpeg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konsikon.goldwert-akademie.de/?s=gleichwerti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lexoekon.goldwert-akademie.de/?s=Gleichhei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onsikon.goldwert-akademie.de/?s=Gleichheit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konsikon.goldwert-akademie.de/grundlagen/reale-mengen/eigenschaften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Das Geld- und Finanzsystem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Niedermuschütz</a:t>
            </a:r>
            <a:r>
              <a:rPr lang="de-DE" dirty="0" smtClean="0"/>
              <a:t>, den 3.2.2022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96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reale Mengen ...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06" y="1530960"/>
            <a:ext cx="2143125" cy="2143125"/>
          </a:xfrm>
          <a:prstGeom prst="rect">
            <a:avLst/>
          </a:prstGeom>
        </p:spPr>
      </p:pic>
      <p:pic>
        <p:nvPicPr>
          <p:cNvPr id="2052" name="Picture 4" descr="SAN MIGUEL Traditionell gebrautes helles Bier Flasche 6x1 l - Wir liefern  Ihre Getränke und vieles mehr!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69" y="15309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103" y="1690688"/>
            <a:ext cx="2857500" cy="16002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38200" y="4255477"/>
            <a:ext cx="9527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... und deren Eigenschaften</a:t>
            </a:r>
            <a:endParaRPr lang="de-DE" sz="4000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498554"/>
              </p:ext>
            </p:extLst>
          </p:nvPr>
        </p:nvGraphicFramePr>
        <p:xfrm>
          <a:off x="838200" y="5113997"/>
          <a:ext cx="98254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134"/>
                <a:gridCol w="3275134"/>
                <a:gridCol w="3275134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139354" y="6597357"/>
            <a:ext cx="49676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hlinkClick r:id="rId5"/>
              </a:rPr>
              <a:t>http</a:t>
            </a:r>
            <a:r>
              <a:rPr lang="de-DE" sz="800" dirty="0">
                <a:hlinkClick r:id="rId5"/>
              </a:rPr>
              <a:t>://konsikon.goldwert-akademie.de/grundlagen/eigenschaften-realer-mengen</a:t>
            </a:r>
            <a:r>
              <a:rPr lang="de-DE" sz="800" dirty="0" smtClean="0">
                <a:hlinkClick r:id="rId5"/>
              </a:rPr>
              <a:t>/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379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zurück zu Aristoteles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202724" y="6453551"/>
            <a:ext cx="7913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1</a:t>
            </a:r>
            <a:r>
              <a:rPr lang="de-DE" sz="1000" dirty="0" smtClean="0"/>
              <a:t> siehe </a:t>
            </a:r>
            <a:r>
              <a:rPr lang="de-DE" sz="1000" dirty="0"/>
              <a:t>auch </a:t>
            </a:r>
            <a:r>
              <a:rPr lang="de-DE" sz="1000" dirty="0">
                <a:hlinkClick r:id="rId2"/>
              </a:rPr>
              <a:t>http://konsikon.goldwert-akademie.de/grundlagen/eigenschaften-realer-mengen/vergleichbarkeit-von-eigenschaften-der-gleichen-art</a:t>
            </a:r>
            <a:r>
              <a:rPr lang="de-DE" sz="1000" dirty="0" smtClean="0">
                <a:hlinkClick r:id="rId2"/>
              </a:rPr>
              <a:t>/</a:t>
            </a:r>
            <a:endParaRPr lang="de-DE" sz="1000" dirty="0"/>
          </a:p>
        </p:txBody>
      </p:sp>
      <p:sp>
        <p:nvSpPr>
          <p:cNvPr id="4" name="Textfeld 3"/>
          <p:cNvSpPr txBox="1"/>
          <p:nvPr/>
        </p:nvSpPr>
        <p:spPr>
          <a:xfrm>
            <a:off x="1028700" y="17907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„Der Austausch kann nicht sein ohne die Gleichheit, die Gleichheit aber nicht ohne die Kommensurabilität. Es ist unmöglich, </a:t>
            </a:r>
            <a:r>
              <a:rPr lang="de-DE" dirty="0" err="1" smtClean="0"/>
              <a:t>daß</a:t>
            </a:r>
            <a:r>
              <a:rPr lang="de-DE" dirty="0" smtClean="0"/>
              <a:t> so verschiedenartige Dinge kommensurabel sind. Diese Gleichsetzung kann nur etwas der wahren Natur der Dinge Fremdes sein, also nur ein Notbehelf für die praktischen Bedürfnisse.“</a:t>
            </a:r>
            <a:br>
              <a:rPr lang="de-DE" dirty="0" smtClean="0"/>
            </a:b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Aristoteles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Ethica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Nicomachea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, 322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vuZ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, zitiert im Kapital v K Marx, 1.Bd,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S.73+74</a:t>
            </a:r>
            <a:endParaRPr lang="de-DE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falsch, </a:t>
            </a:r>
            <a:r>
              <a:rPr lang="de-DE" dirty="0" err="1" smtClean="0">
                <a:solidFill>
                  <a:srgbClr val="FFC000"/>
                </a:solidFill>
              </a:rPr>
              <a:t>njein</a:t>
            </a:r>
            <a:r>
              <a:rPr lang="de-DE" dirty="0" smtClean="0">
                <a:solidFill>
                  <a:srgbClr val="FFC000"/>
                </a:solidFill>
              </a:rPr>
              <a:t>, </a:t>
            </a:r>
            <a:r>
              <a:rPr lang="de-DE" dirty="0" smtClean="0">
                <a:solidFill>
                  <a:srgbClr val="00B050"/>
                </a:solidFill>
              </a:rPr>
              <a:t>richtig</a:t>
            </a:r>
            <a:endParaRPr lang="de-DE" baseline="30000" dirty="0">
              <a:solidFill>
                <a:srgbClr val="FFC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38200" y="3455377"/>
            <a:ext cx="10515600" cy="2721586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baseline="30000" dirty="0" smtClean="0"/>
              <a:t>1</a:t>
            </a:r>
            <a:r>
              <a:rPr lang="de-DE" dirty="0" smtClean="0"/>
              <a:t> Es können (und werden im allgemeinen auch) völlig verschiedene Dinge gegeneinander getauscht.</a:t>
            </a:r>
          </a:p>
          <a:p>
            <a:r>
              <a:rPr lang="de-DE" baseline="30000" dirty="0" smtClean="0"/>
              <a:t>2</a:t>
            </a:r>
            <a:r>
              <a:rPr lang="de-DE" dirty="0" smtClean="0"/>
              <a:t> Gleichheit kann auch ohne Kommensurabilität sein (z.B. rot = rot, warm = warm). Gleichheit setzt nur die </a:t>
            </a:r>
            <a:r>
              <a:rPr lang="de-DE" dirty="0" err="1" smtClean="0"/>
              <a:t>Komparabilität</a:t>
            </a:r>
            <a:r>
              <a:rPr lang="de-DE" dirty="0" smtClean="0"/>
              <a:t> voraus!</a:t>
            </a:r>
          </a:p>
          <a:p>
            <a:r>
              <a:rPr lang="de-DE" baseline="30000" dirty="0" smtClean="0"/>
              <a:t>3</a:t>
            </a:r>
            <a:r>
              <a:rPr lang="de-DE" dirty="0" smtClean="0"/>
              <a:t> Nicht </a:t>
            </a:r>
            <a:r>
              <a:rPr lang="de-DE" dirty="0"/>
              <a:t>die Dinge sind kommensurabel sondern deren </a:t>
            </a:r>
            <a:r>
              <a:rPr lang="de-DE" dirty="0" smtClean="0"/>
              <a:t>kommen-</a:t>
            </a:r>
            <a:r>
              <a:rPr lang="de-DE" dirty="0" err="1" smtClean="0"/>
              <a:t>surablen</a:t>
            </a:r>
            <a:r>
              <a:rPr lang="de-DE" dirty="0" smtClean="0"/>
              <a:t> </a:t>
            </a:r>
            <a:r>
              <a:rPr lang="de-DE" dirty="0"/>
              <a:t>Eigenschaften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202724" y="6453551"/>
            <a:ext cx="7913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1</a:t>
            </a:r>
            <a:r>
              <a:rPr lang="de-DE" sz="1000" dirty="0" smtClean="0"/>
              <a:t> siehe </a:t>
            </a:r>
            <a:r>
              <a:rPr lang="de-DE" sz="1000" dirty="0"/>
              <a:t>auch </a:t>
            </a:r>
            <a:r>
              <a:rPr lang="de-DE" sz="1000" dirty="0">
                <a:hlinkClick r:id="rId2"/>
              </a:rPr>
              <a:t>http://konsikon.goldwert-akademie.de/grundlagen/eigenschaften-realer-mengen/vergleichbarkeit-von-eigenschaften-der-gleichen-art</a:t>
            </a:r>
            <a:r>
              <a:rPr lang="de-DE" sz="1000" dirty="0" smtClean="0">
                <a:hlinkClick r:id="rId2"/>
              </a:rPr>
              <a:t>/</a:t>
            </a:r>
            <a:endParaRPr lang="de-DE" sz="1000" dirty="0"/>
          </a:p>
        </p:txBody>
      </p:sp>
      <p:sp>
        <p:nvSpPr>
          <p:cNvPr id="4" name="Textfeld 3"/>
          <p:cNvSpPr txBox="1"/>
          <p:nvPr/>
        </p:nvSpPr>
        <p:spPr>
          <a:xfrm>
            <a:off x="1028700" y="17907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smtClean="0">
                <a:solidFill>
                  <a:srgbClr val="FF0000"/>
                </a:solidFill>
              </a:rPr>
              <a:t>Der Austausch kann nicht sein ohne die </a:t>
            </a:r>
            <a:r>
              <a:rPr lang="de-DE" dirty="0" smtClean="0">
                <a:solidFill>
                  <a:srgbClr val="FF0000"/>
                </a:solidFill>
              </a:rPr>
              <a:t>Gleichheit</a:t>
            </a:r>
            <a:r>
              <a:rPr lang="de-DE" baseline="30000" dirty="0" smtClean="0">
                <a:solidFill>
                  <a:srgbClr val="FF0000"/>
                </a:solidFill>
              </a:rPr>
              <a:t>1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FFC000"/>
                </a:solidFill>
              </a:rPr>
              <a:t>die Gleichheit aber nicht ohne die </a:t>
            </a:r>
            <a:r>
              <a:rPr lang="de-DE" dirty="0" smtClean="0">
                <a:solidFill>
                  <a:srgbClr val="FFC000"/>
                </a:solidFill>
              </a:rPr>
              <a:t>Kommensurabilität</a:t>
            </a:r>
            <a:r>
              <a:rPr lang="de-DE" baseline="30000" dirty="0" smtClean="0">
                <a:solidFill>
                  <a:srgbClr val="FFC000"/>
                </a:solidFill>
              </a:rPr>
              <a:t>2</a:t>
            </a:r>
            <a:r>
              <a:rPr lang="de-DE" dirty="0" smtClean="0">
                <a:solidFill>
                  <a:srgbClr val="FFC000"/>
                </a:solidFill>
              </a:rPr>
              <a:t>.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FFC000"/>
                </a:solidFill>
              </a:rPr>
              <a:t>Es ist unmöglich, </a:t>
            </a:r>
            <a:r>
              <a:rPr lang="de-DE" dirty="0" err="1" smtClean="0">
                <a:solidFill>
                  <a:srgbClr val="FFC000"/>
                </a:solidFill>
              </a:rPr>
              <a:t>daß</a:t>
            </a:r>
            <a:r>
              <a:rPr lang="de-DE" dirty="0" smtClean="0">
                <a:solidFill>
                  <a:srgbClr val="FFC000"/>
                </a:solidFill>
              </a:rPr>
              <a:t> so verschiedenartige Dinge kommensurabel </a:t>
            </a:r>
            <a:r>
              <a:rPr lang="de-DE" dirty="0" smtClean="0">
                <a:solidFill>
                  <a:srgbClr val="FFC000"/>
                </a:solidFill>
              </a:rPr>
              <a:t>sind</a:t>
            </a:r>
            <a:r>
              <a:rPr lang="de-DE" baseline="30000" dirty="0" smtClean="0">
                <a:solidFill>
                  <a:srgbClr val="FFC000"/>
                </a:solidFill>
              </a:rPr>
              <a:t>3</a:t>
            </a:r>
            <a:r>
              <a:rPr lang="de-DE" dirty="0" smtClean="0">
                <a:solidFill>
                  <a:srgbClr val="FFC000"/>
                </a:solidFill>
              </a:rPr>
              <a:t>.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00B050"/>
                </a:solidFill>
              </a:rPr>
              <a:t>Diese Gleichsetzung kann nur etwas der wahren Natur der Dinge Fremdes sein, also nur ein Notbehelf für die praktischen Bedürfnisse.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Aristoteles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Ethica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Nicomachea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, 322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vuZ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, zitiert im Kapital v K Marx, 1.Bd,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S.73+74</a:t>
            </a:r>
            <a:endParaRPr lang="de-DE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zurück zu Aristoteles ...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03" y="2194213"/>
            <a:ext cx="2143125" cy="2143125"/>
          </a:xfrm>
          <a:prstGeom prst="rect">
            <a:avLst/>
          </a:prstGeom>
        </p:spPr>
      </p:pic>
      <p:pic>
        <p:nvPicPr>
          <p:cNvPr id="4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6096000" y="2588740"/>
            <a:ext cx="1174843" cy="1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50 Cent Münzen der EU-Länder | MD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20" y="2546989"/>
            <a:ext cx="1238887" cy="12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001352" y="2437101"/>
            <a:ext cx="246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 smtClean="0">
                <a:sym typeface="Wingdings 3" panose="05040102010807070707" pitchFamily="18" charset="2"/>
              </a:rPr>
              <a:t></a:t>
            </a:r>
            <a:endParaRPr lang="de-DE" sz="8800" dirty="0"/>
          </a:p>
        </p:txBody>
      </p:sp>
      <p:sp>
        <p:nvSpPr>
          <p:cNvPr id="5" name="Textfeld 4"/>
          <p:cNvSpPr txBox="1"/>
          <p:nvPr/>
        </p:nvSpPr>
        <p:spPr>
          <a:xfrm>
            <a:off x="981075" y="4352925"/>
            <a:ext cx="9267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de-DE" sz="3600" dirty="0" smtClean="0"/>
              <a:t>Was sind die kommensurablen Eigenschaften beider Mengen? </a:t>
            </a:r>
            <a:r>
              <a:rPr lang="de-DE" sz="800" dirty="0" smtClean="0"/>
              <a:t>Masse, Volumen, ...</a:t>
            </a:r>
            <a:endParaRPr lang="de-DE" sz="3600" dirty="0" smtClean="0"/>
          </a:p>
          <a:p>
            <a:pPr marL="742950" indent="-742950">
              <a:buAutoNum type="arabicPeriod"/>
            </a:pPr>
            <a:r>
              <a:rPr lang="de-DE" sz="3600" dirty="0" smtClean="0"/>
              <a:t>Was sind die ökonomisch interessanten Eigenschaften?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981075" y="1438102"/>
            <a:ext cx="779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</a:t>
            </a:r>
            <a:r>
              <a:rPr lang="de-DE" dirty="0">
                <a:solidFill>
                  <a:srgbClr val="FF0000"/>
                </a:solidFill>
              </a:rPr>
              <a:t>Der Austausch kann nicht sein ohne die Gleichheit, ...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187962" y="2437101"/>
            <a:ext cx="2567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Doch, es können völlig verschiedene Dinge gegeneinander getaucht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12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Ware und Warenwert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12177" y="3238501"/>
            <a:ext cx="615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Was ist der Warenwert von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7966583" y="3176945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?</a:t>
            </a:r>
            <a:endParaRPr lang="de-DE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208" y="2459325"/>
            <a:ext cx="2143125" cy="21431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46356" y="6424979"/>
            <a:ext cx="7512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Links </a:t>
            </a:r>
            <a:r>
              <a:rPr lang="de-DE" sz="1000" dirty="0"/>
              <a:t>zu Ware (</a:t>
            </a:r>
            <a:r>
              <a:rPr lang="de-DE" sz="1000" dirty="0">
                <a:hlinkClick r:id="rId3"/>
              </a:rPr>
              <a:t>http://konsikon.goldwert-akademie.de/waren</a:t>
            </a:r>
            <a:r>
              <a:rPr lang="de-DE" sz="1000" dirty="0" smtClean="0">
                <a:hlinkClick r:id="rId3"/>
              </a:rPr>
              <a:t>/</a:t>
            </a:r>
            <a:r>
              <a:rPr lang="de-DE" sz="1000" dirty="0" smtClean="0"/>
              <a:t>) </a:t>
            </a:r>
            <a:r>
              <a:rPr lang="de-DE" sz="1000" dirty="0"/>
              <a:t>und Warenwert (</a:t>
            </a:r>
            <a:r>
              <a:rPr lang="de-DE" sz="1000" dirty="0">
                <a:hlinkClick r:id="rId4"/>
              </a:rPr>
              <a:t>http://konsikon.goldwert-akademie.de/waren/warenwert</a:t>
            </a:r>
            <a:r>
              <a:rPr lang="de-DE" sz="1000" dirty="0" smtClean="0">
                <a:hlinkClick r:id="rId4"/>
              </a:rPr>
              <a:t>/</a:t>
            </a:r>
            <a:endParaRPr lang="de-DE" sz="10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712177" y="5124450"/>
            <a:ext cx="96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Ist eine Ware (reale Menge) das Gleiche wie ihr Warenwert (Größe)?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619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Sind reale Mengen das Gleiche wie eine ihrer Eigenschaft?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5032131" y="6391275"/>
            <a:ext cx="6959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Links zu Geld (</a:t>
            </a:r>
            <a:r>
              <a:rPr lang="de-DE" sz="1000" dirty="0" smtClean="0">
                <a:hlinkClick r:id="rId2"/>
              </a:rPr>
              <a:t>http</a:t>
            </a:r>
            <a:r>
              <a:rPr lang="de-DE" sz="1000" dirty="0">
                <a:hlinkClick r:id="rId2"/>
              </a:rPr>
              <a:t>://konsikon.goldwert-akademie.de/geld</a:t>
            </a:r>
            <a:r>
              <a:rPr lang="de-DE" sz="1000" dirty="0" smtClean="0">
                <a:hlinkClick r:id="rId2"/>
              </a:rPr>
              <a:t>/</a:t>
            </a:r>
            <a:r>
              <a:rPr lang="de-DE" sz="1000" dirty="0" smtClean="0"/>
              <a:t>) </a:t>
            </a:r>
            <a:r>
              <a:rPr lang="de-DE" sz="1000" dirty="0"/>
              <a:t>und Geldwert (</a:t>
            </a:r>
            <a:r>
              <a:rPr lang="de-DE" sz="1000" dirty="0">
                <a:hlinkClick r:id="rId3"/>
              </a:rPr>
              <a:t>http://konsikon.goldwert-akademie.de/geld/geldwert</a:t>
            </a:r>
            <a:r>
              <a:rPr lang="de-DE" sz="1000" dirty="0" smtClean="0">
                <a:hlinkClick r:id="rId3"/>
              </a:rPr>
              <a:t>/</a:t>
            </a:r>
            <a:r>
              <a:rPr lang="de-DE" sz="1000" dirty="0" smtClean="0"/>
              <a:t>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40" y="2415159"/>
            <a:ext cx="2200981" cy="134082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632805" y="1810328"/>
            <a:ext cx="94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Ist</a:t>
            </a:r>
            <a:endParaRPr lang="de-DE" sz="3200" dirty="0"/>
          </a:p>
        </p:txBody>
      </p:sp>
      <p:sp>
        <p:nvSpPr>
          <p:cNvPr id="12" name="Textfeld 11"/>
          <p:cNvSpPr txBox="1"/>
          <p:nvPr/>
        </p:nvSpPr>
        <p:spPr>
          <a:xfrm>
            <a:off x="1838691" y="3910740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=</a:t>
            </a:r>
            <a:endParaRPr lang="de-DE" sz="3600" dirty="0"/>
          </a:p>
        </p:txBody>
      </p:sp>
      <p:cxnSp>
        <p:nvCxnSpPr>
          <p:cNvPr id="13" name="Gerader Verbinder 12"/>
          <p:cNvCxnSpPr/>
          <p:nvPr/>
        </p:nvCxnSpPr>
        <p:spPr>
          <a:xfrm>
            <a:off x="1000125" y="3393325"/>
            <a:ext cx="28575" cy="2032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2952750" y="3393325"/>
            <a:ext cx="28575" cy="2032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028700" y="5231650"/>
            <a:ext cx="19526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690036" y="4867901"/>
            <a:ext cx="88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1 Fuß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812331" y="5663403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23" name="Textfeld 22"/>
          <p:cNvSpPr txBox="1"/>
          <p:nvPr/>
        </p:nvSpPr>
        <p:spPr>
          <a:xfrm>
            <a:off x="3009900" y="2844730"/>
            <a:ext cx="121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 Fuß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0" y="2411538"/>
            <a:ext cx="2857500" cy="16002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50" y="4373490"/>
            <a:ext cx="2857500" cy="1600200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5679455" y="1762703"/>
            <a:ext cx="94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Ist</a:t>
            </a:r>
            <a:endParaRPr lang="de-DE" sz="3200" dirty="0"/>
          </a:p>
        </p:txBody>
      </p:sp>
      <p:sp>
        <p:nvSpPr>
          <p:cNvPr id="26" name="Textfeld 25"/>
          <p:cNvSpPr txBox="1"/>
          <p:nvPr/>
        </p:nvSpPr>
        <p:spPr>
          <a:xfrm>
            <a:off x="5885341" y="3863115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=</a:t>
            </a:r>
            <a:endParaRPr lang="de-DE" sz="3600" dirty="0"/>
          </a:p>
        </p:txBody>
      </p:sp>
      <p:sp>
        <p:nvSpPr>
          <p:cNvPr id="27" name="Textfeld 26"/>
          <p:cNvSpPr txBox="1"/>
          <p:nvPr/>
        </p:nvSpPr>
        <p:spPr>
          <a:xfrm>
            <a:off x="5934449" y="5868054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?</a:t>
            </a:r>
            <a:endParaRPr lang="de-DE" sz="3600" dirty="0"/>
          </a:p>
        </p:txBody>
      </p:sp>
      <p:pic>
        <p:nvPicPr>
          <p:cNvPr id="2054" name="Picture 6" descr="main image of &quot;Gewebesack 25 Kilogramm aus Polypropylen mit großen Maschen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53" y="2026894"/>
            <a:ext cx="2482551" cy="24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9388170" y="1523498"/>
            <a:ext cx="94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Ist</a:t>
            </a:r>
            <a:endParaRPr lang="de-DE" sz="3200" dirty="0"/>
          </a:p>
        </p:txBody>
      </p:sp>
      <p:sp>
        <p:nvSpPr>
          <p:cNvPr id="30" name="Textfeld 29"/>
          <p:cNvSpPr txBox="1"/>
          <p:nvPr/>
        </p:nvSpPr>
        <p:spPr>
          <a:xfrm>
            <a:off x="9594834" y="4480864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=</a:t>
            </a:r>
            <a:endParaRPr lang="de-DE" sz="3600" dirty="0"/>
          </a:p>
        </p:txBody>
      </p:sp>
      <p:sp>
        <p:nvSpPr>
          <p:cNvPr id="31" name="Textfeld 30"/>
          <p:cNvSpPr txBox="1"/>
          <p:nvPr/>
        </p:nvSpPr>
        <p:spPr>
          <a:xfrm>
            <a:off x="9605064" y="5628849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28" name="Textfeld 27"/>
          <p:cNvSpPr txBox="1"/>
          <p:nvPr/>
        </p:nvSpPr>
        <p:spPr>
          <a:xfrm>
            <a:off x="9286875" y="5127195"/>
            <a:ext cx="105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25 kg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4178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050" y="203200"/>
            <a:ext cx="10515600" cy="1325563"/>
          </a:xfrm>
        </p:spPr>
        <p:txBody>
          <a:bodyPr/>
          <a:lstStyle/>
          <a:p>
            <a:r>
              <a:rPr lang="de-DE" dirty="0" smtClean="0"/>
              <a:t>Geld und Geldwert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315" y="2509083"/>
            <a:ext cx="1053978" cy="105397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54809" y="1867574"/>
            <a:ext cx="176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Aber ist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2686137" y="3717816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=</a:t>
            </a:r>
            <a:endParaRPr lang="de-DE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2686137" y="5420399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2405315" y="4709752"/>
            <a:ext cx="1622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1,00 €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5032131" y="6391275"/>
            <a:ext cx="6959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Links zu Geld (</a:t>
            </a:r>
            <a:r>
              <a:rPr lang="de-DE" sz="1000" dirty="0" smtClean="0">
                <a:hlinkClick r:id="rId3"/>
              </a:rPr>
              <a:t>http</a:t>
            </a:r>
            <a:r>
              <a:rPr lang="de-DE" sz="1000" dirty="0">
                <a:hlinkClick r:id="rId3"/>
              </a:rPr>
              <a:t>://konsikon.goldwert-akademie.de/geld</a:t>
            </a:r>
            <a:r>
              <a:rPr lang="de-DE" sz="1000" dirty="0" smtClean="0">
                <a:hlinkClick r:id="rId3"/>
              </a:rPr>
              <a:t>/</a:t>
            </a:r>
            <a:r>
              <a:rPr lang="de-DE" sz="1000" dirty="0" smtClean="0"/>
              <a:t>) </a:t>
            </a:r>
            <a:r>
              <a:rPr lang="de-DE" sz="1000" dirty="0"/>
              <a:t>und Geldwert (</a:t>
            </a:r>
            <a:r>
              <a:rPr lang="de-DE" sz="1000" dirty="0">
                <a:hlinkClick r:id="rId4"/>
              </a:rPr>
              <a:t>http://konsikon.goldwert-akademie.de/geld/geldwert</a:t>
            </a:r>
            <a:r>
              <a:rPr lang="de-DE" sz="1000" dirty="0" smtClean="0">
                <a:hlinkClick r:id="rId4"/>
              </a:rPr>
              <a:t>/</a:t>
            </a:r>
            <a:r>
              <a:rPr lang="de-DE" sz="1000" dirty="0" smtClean="0"/>
              <a:t>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240" y="2222234"/>
            <a:ext cx="2200981" cy="134082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309705" y="1617403"/>
            <a:ext cx="94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1"/>
                </a:solidFill>
              </a:rPr>
              <a:t>Ist</a:t>
            </a:r>
            <a:endParaRPr lang="de-DE" sz="3200" dirty="0">
              <a:solidFill>
                <a:schemeClr val="accent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15591" y="3717815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accent1"/>
                </a:solidFill>
              </a:rPr>
              <a:t>=</a:t>
            </a:r>
            <a:endParaRPr lang="de-DE" sz="3600" dirty="0">
              <a:solidFill>
                <a:schemeClr val="accent1"/>
              </a:solidFill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6677025" y="3200400"/>
            <a:ext cx="28575" cy="2032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8629650" y="3200400"/>
            <a:ext cx="28575" cy="2032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705600" y="5038725"/>
            <a:ext cx="19526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338361" y="4669393"/>
            <a:ext cx="88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1 Fuß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489231" y="5470478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accent1"/>
                </a:solidFill>
              </a:rPr>
              <a:t>?</a:t>
            </a:r>
            <a:endParaRPr lang="de-DE" sz="3600" dirty="0">
              <a:solidFill>
                <a:schemeClr val="accent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772516" y="966149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1"/>
                </a:solidFill>
              </a:rPr>
              <a:t>Hilfsfrage:</a:t>
            </a:r>
            <a:endParaRPr lang="de-DE" sz="3200" dirty="0">
              <a:solidFill>
                <a:schemeClr val="accent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657849" y="895350"/>
            <a:ext cx="5944995" cy="53142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3459293" y="2838450"/>
            <a:ext cx="20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 Euro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(eine reale Menge)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658224" y="2646222"/>
            <a:ext cx="272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1 Fuß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(eine reale Menge)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3875" y="1257300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Fake-konomen</a:t>
            </a:r>
            <a:r>
              <a:rPr lang="de-DE" dirty="0" smtClean="0"/>
              <a:t> sagen:</a:t>
            </a:r>
            <a:br>
              <a:rPr lang="de-DE" dirty="0" smtClean="0"/>
            </a:br>
            <a:r>
              <a:rPr lang="de-DE" dirty="0" smtClean="0"/>
              <a:t>„1 Euro ist 1 € wert!“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362907" y="6076929"/>
            <a:ext cx="533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Ist eine Geldmenge (reale Menge) das Gleiche wie der Geldwert (Größe)?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3619499" y="3847354"/>
            <a:ext cx="141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das Gleiche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459237" y="4786696"/>
            <a:ext cx="5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wie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459293" y="4806807"/>
            <a:ext cx="223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(eine Größeneinheit)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847258" y="3847354"/>
            <a:ext cx="141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das Gleiche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779586" y="4694548"/>
            <a:ext cx="267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wie eine Längeneinheit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2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615" y="365125"/>
            <a:ext cx="11409485" cy="1325563"/>
          </a:xfrm>
        </p:spPr>
        <p:txBody>
          <a:bodyPr/>
          <a:lstStyle/>
          <a:p>
            <a:r>
              <a:rPr lang="de-DE" dirty="0" smtClean="0"/>
              <a:t>Was sind die vergleichbaren Größen zwischen ...</a:t>
            </a:r>
            <a:endParaRPr lang="de-DE" dirty="0"/>
          </a:p>
        </p:txBody>
      </p:sp>
      <p:pic>
        <p:nvPicPr>
          <p:cNvPr id="4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7642345" y="1921705"/>
            <a:ext cx="1174843" cy="1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0 Cent Münzen der EU-Länder | M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66" y="1977286"/>
            <a:ext cx="1098432" cy="10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956302"/>
              </p:ext>
            </p:extLst>
          </p:nvPr>
        </p:nvGraphicFramePr>
        <p:xfrm>
          <a:off x="838200" y="4064777"/>
          <a:ext cx="40046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315"/>
                <a:gridCol w="200231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Eigenschaft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Größe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30843"/>
              </p:ext>
            </p:extLst>
          </p:nvPr>
        </p:nvGraphicFramePr>
        <p:xfrm>
          <a:off x="6893437" y="4064777"/>
          <a:ext cx="40046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315"/>
                <a:gridCol w="200231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Eigenschaft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Größe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39615" y="6550269"/>
            <a:ext cx="11342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http://konsikon.goldwert-akademie.de/grundlagen/eigenschaften-realer-mengen/</a:t>
            </a:r>
          </a:p>
        </p:txBody>
      </p:sp>
      <p:pic>
        <p:nvPicPr>
          <p:cNvPr id="10" name="Picture 2" descr="Sonnenblumen Brot von Bajelmg. Ein Thermomix ® Rezept aus der Kategorie Brot  &amp; Brötchen auf www.rezeptwelt.de, der Thermomix ® Communit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65" y="1647385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0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3 ökonomischen Größen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34171"/>
              </p:ext>
            </p:extLst>
          </p:nvPr>
        </p:nvGraphicFramePr>
        <p:xfrm>
          <a:off x="906585" y="2064889"/>
          <a:ext cx="9872784" cy="383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196"/>
                <a:gridCol w="2468196"/>
                <a:gridCol w="2468196"/>
                <a:gridCol w="2468196"/>
              </a:tblGrid>
              <a:tr h="92351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Gebrauchswert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Produktwert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Tauschwert</a:t>
                      </a:r>
                      <a:endParaRPr lang="de-DE" dirty="0"/>
                    </a:p>
                  </a:txBody>
                  <a:tcPr/>
                </a:tc>
              </a:tr>
              <a:tr h="923518">
                <a:tc>
                  <a:txBody>
                    <a:bodyPr/>
                    <a:lstStyle/>
                    <a:p>
                      <a:r>
                        <a:rPr lang="de-DE" dirty="0" smtClean="0"/>
                        <a:t>Definition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hlinkClick r:id="rId2"/>
                        </a:rPr>
                        <a:t>http://konsikon.goldwert-akademie.de/beduerfnisse/gebrauchswert/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hlinkClick r:id="rId3"/>
                        </a:rPr>
                        <a:t>http://konsikon.goldwert-akademie.de/sphaeren/produktion/produktwert/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hlinkClick r:id="rId4"/>
                        </a:rPr>
                        <a:t>http://konsikon.goldwert-akademie.de/sphaeren/austausch/tauschwert/</a:t>
                      </a:r>
                      <a:endParaRPr lang="de-DE" sz="1600" dirty="0"/>
                    </a:p>
                  </a:txBody>
                  <a:tcPr/>
                </a:tc>
              </a:tr>
              <a:tr h="923518">
                <a:tc>
                  <a:txBody>
                    <a:bodyPr/>
                    <a:lstStyle/>
                    <a:p>
                      <a:r>
                        <a:rPr lang="de-DE" dirty="0" smtClean="0"/>
                        <a:t>Grundeinheit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hlinkClick r:id="rId5"/>
                        </a:rPr>
                        <a:t>http://konsikon.goldwert-akademie.de/beduerfnisse/gebrauchswert/einheit-des-gebrauchswertes/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923518">
                <a:tc>
                  <a:txBody>
                    <a:bodyPr/>
                    <a:lstStyle/>
                    <a:p>
                      <a:r>
                        <a:rPr lang="de-DE" dirty="0" smtClean="0"/>
                        <a:t>Wertebereich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37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130" y="162902"/>
            <a:ext cx="10442331" cy="619613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reale Mengen und deren ökonomisch interessante Größe</a:t>
            </a:r>
            <a:endParaRPr lang="de-DE" sz="3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07" y="1628929"/>
            <a:ext cx="725453" cy="725453"/>
          </a:xfrm>
          <a:prstGeom prst="rect">
            <a:avLst/>
          </a:prstGeom>
        </p:spPr>
      </p:pic>
      <p:pic>
        <p:nvPicPr>
          <p:cNvPr id="4" name="Picture 4" descr="SAN MIGUEL Traditionell gebrautes helles Bier Flasche 6x1 l - Wir liefern  Ihre Getränke und vieles mehr!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53" y="2540195"/>
            <a:ext cx="762673" cy="7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81" y="3523532"/>
            <a:ext cx="763000" cy="4272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200" y="4278647"/>
            <a:ext cx="619575" cy="619575"/>
          </a:xfrm>
          <a:prstGeom prst="rect">
            <a:avLst/>
          </a:prstGeom>
        </p:spPr>
      </p:pic>
      <p:pic>
        <p:nvPicPr>
          <p:cNvPr id="7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6" y="5199251"/>
            <a:ext cx="925500" cy="5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12" y="6020874"/>
            <a:ext cx="905927" cy="595230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5866"/>
              </p:ext>
            </p:extLst>
          </p:nvPr>
        </p:nvGraphicFramePr>
        <p:xfrm>
          <a:off x="1965325" y="830935"/>
          <a:ext cx="8064500" cy="5909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00500"/>
              </a:tblGrid>
              <a:tr h="844248">
                <a:tc>
                  <a:txBody>
                    <a:bodyPr/>
                    <a:lstStyle/>
                    <a:p>
                      <a:r>
                        <a:rPr lang="de-DE" dirty="0" smtClean="0"/>
                        <a:t>Bezeichnung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Produktwert p</a:t>
                      </a:r>
                      <a:endParaRPr lang="de-DE" dirty="0"/>
                    </a:p>
                  </a:txBody>
                  <a:tcPr/>
                </a:tc>
              </a:tr>
              <a:tr h="844248">
                <a:tc>
                  <a:txBody>
                    <a:bodyPr/>
                    <a:lstStyle/>
                    <a:p>
                      <a:r>
                        <a:rPr lang="de-DE" dirty="0" smtClean="0"/>
                        <a:t>1 Sack Kartoffeln a 2 kg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44248">
                <a:tc>
                  <a:txBody>
                    <a:bodyPr/>
                    <a:lstStyle/>
                    <a:p>
                      <a:r>
                        <a:rPr lang="de-DE" dirty="0" smtClean="0"/>
                        <a:t>1 Flasche Bier a 500 ml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44248"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r>
                        <a:rPr lang="de-DE" baseline="0" dirty="0" smtClean="0"/>
                        <a:t> Packung Eier a 6 Eier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44248">
                <a:tc>
                  <a:txBody>
                    <a:bodyPr/>
                    <a:lstStyle/>
                    <a:p>
                      <a:r>
                        <a:rPr lang="de-DE" dirty="0" smtClean="0"/>
                        <a:t>1 Euro-Münze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44248">
                <a:tc>
                  <a:txBody>
                    <a:bodyPr/>
                    <a:lstStyle/>
                    <a:p>
                      <a:r>
                        <a:rPr lang="de-DE" dirty="0" smtClean="0"/>
                        <a:t>1 Fünf-Euro-Schein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44248">
                <a:tc>
                  <a:txBody>
                    <a:bodyPr/>
                    <a:lstStyle/>
                    <a:p>
                      <a:r>
                        <a:rPr lang="de-DE" dirty="0" smtClean="0"/>
                        <a:t>1 Euro-Karte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Finanzen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3785" y="1529828"/>
            <a:ext cx="4989022" cy="2355677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Finanz</a:t>
            </a:r>
            <a:r>
              <a:rPr lang="de-DE" dirty="0" smtClean="0"/>
              <a:t> = </a:t>
            </a:r>
            <a:r>
              <a:rPr lang="de-DE" dirty="0" smtClean="0">
                <a:solidFill>
                  <a:srgbClr val="FF0000"/>
                </a:solidFill>
              </a:rPr>
              <a:t>fin</a:t>
            </a:r>
            <a:r>
              <a:rPr lang="de-DE" dirty="0" smtClean="0"/>
              <a:t>ale Bil</a:t>
            </a:r>
            <a:r>
              <a:rPr lang="de-DE" dirty="0" smtClean="0">
                <a:solidFill>
                  <a:srgbClr val="FF0000"/>
                </a:solidFill>
              </a:rPr>
              <a:t>anz</a:t>
            </a:r>
            <a:endParaRPr lang="de-DE" dirty="0" smtClean="0"/>
          </a:p>
          <a:p>
            <a:r>
              <a:rPr lang="de-DE" dirty="0" smtClean="0"/>
              <a:t>G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 smtClean="0">
                <a:sym typeface="Wingdings 3" panose="05040102010807070707" pitchFamily="18" charset="2"/>
              </a:rPr>
              <a:t> </a:t>
            </a:r>
            <a:r>
              <a:rPr lang="de-DE" dirty="0" err="1" smtClean="0">
                <a:sym typeface="Wingdings 3" panose="05040102010807070707" pitchFamily="18" charset="2"/>
              </a:rPr>
              <a:t>W</a:t>
            </a:r>
            <a:r>
              <a:rPr lang="de-DE" baseline="-25000" dirty="0" err="1" smtClean="0">
                <a:sym typeface="Wingdings 3" panose="05040102010807070707" pitchFamily="18" charset="2"/>
              </a:rPr>
              <a:t>x</a:t>
            </a:r>
            <a:r>
              <a:rPr lang="de-DE" dirty="0" smtClean="0">
                <a:sym typeface="Wingdings 3" panose="05040102010807070707" pitchFamily="18" charset="2"/>
              </a:rPr>
              <a:t> + </a:t>
            </a:r>
            <a:r>
              <a:rPr lang="de-DE" dirty="0" err="1" smtClean="0">
                <a:sym typeface="Wingdings 3" panose="05040102010807070707" pitchFamily="18" charset="2"/>
              </a:rPr>
              <a:t>W</a:t>
            </a:r>
            <a:r>
              <a:rPr lang="de-DE" baseline="-25000" dirty="0" err="1" smtClean="0">
                <a:sym typeface="Wingdings 3" panose="05040102010807070707" pitchFamily="18" charset="2"/>
              </a:rPr>
              <a:t>x</a:t>
            </a:r>
            <a:r>
              <a:rPr lang="de-DE" dirty="0" smtClean="0">
                <a:sym typeface="Wingdings 3" panose="05040102010807070707" pitchFamily="18" charset="2"/>
              </a:rPr>
              <a:t>  G</a:t>
            </a:r>
            <a:r>
              <a:rPr lang="de-DE" baseline="-25000" dirty="0" smtClean="0">
                <a:sym typeface="Wingdings 3" panose="05040102010807070707" pitchFamily="18" charset="2"/>
              </a:rPr>
              <a:t>2</a:t>
            </a:r>
          </a:p>
          <a:p>
            <a:r>
              <a:rPr lang="de-DE" dirty="0" smtClean="0">
                <a:sym typeface="Wingdings 3" panose="05040102010807070707" pitchFamily="18" charset="2"/>
              </a:rPr>
              <a:t>Bilanz: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 smtClean="0">
                <a:cs typeface="Arial" panose="020B0604020202020204" pitchFamily="34" charset="0"/>
                <a:sym typeface="Wingdings 3" panose="05040102010807070707" pitchFamily="18" charset="2"/>
              </a:rPr>
              <a:t>G = </a:t>
            </a:r>
            <a:r>
              <a:rPr lang="de-DE" dirty="0" smtClean="0">
                <a:sym typeface="Wingdings 3" panose="05040102010807070707" pitchFamily="18" charset="2"/>
              </a:rPr>
              <a:t> G</a:t>
            </a:r>
            <a:r>
              <a:rPr lang="de-DE" baseline="-25000" dirty="0" smtClean="0">
                <a:sym typeface="Wingdings 3" panose="05040102010807070707" pitchFamily="18" charset="2"/>
              </a:rPr>
              <a:t>2</a:t>
            </a:r>
            <a:r>
              <a:rPr lang="de-DE" dirty="0" smtClean="0"/>
              <a:t> - G</a:t>
            </a:r>
            <a:r>
              <a:rPr lang="de-DE" baseline="-25000" dirty="0" smtClean="0"/>
              <a:t>1</a:t>
            </a:r>
            <a:endParaRPr lang="de-DE" dirty="0">
              <a:sym typeface="Wingdings 3" panose="05040102010807070707" pitchFamily="18" charset="2"/>
            </a:endParaRP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 smtClean="0">
                <a:cs typeface="Arial" panose="020B0604020202020204" pitchFamily="34" charset="0"/>
                <a:sym typeface="Wingdings 3" panose="05040102010807070707" pitchFamily="18" charset="2"/>
              </a:rPr>
              <a:t>G &gt; 0 </a:t>
            </a:r>
            <a:r>
              <a:rPr lang="de-DE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→ </a:t>
            </a:r>
            <a:r>
              <a:rPr lang="de-DE" dirty="0" smtClean="0">
                <a:sym typeface="Wingdings 3" panose="05040102010807070707" pitchFamily="18" charset="2"/>
              </a:rPr>
              <a:t>G</a:t>
            </a:r>
            <a:r>
              <a:rPr lang="de-DE" baseline="-25000" dirty="0" smtClean="0">
                <a:sym typeface="Wingdings 3" panose="05040102010807070707" pitchFamily="18" charset="2"/>
              </a:rPr>
              <a:t>2</a:t>
            </a:r>
            <a:r>
              <a:rPr lang="de-DE" dirty="0" smtClean="0"/>
              <a:t> &gt; G</a:t>
            </a:r>
            <a:r>
              <a:rPr lang="de-DE" baseline="-25000" dirty="0" smtClean="0"/>
              <a:t>1 </a:t>
            </a:r>
            <a:r>
              <a:rPr lang="de-DE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→</a:t>
            </a: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 Gewinn</a:t>
            </a: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 smtClean="0">
                <a:cs typeface="Arial" panose="020B0604020202020204" pitchFamily="34" charset="0"/>
                <a:sym typeface="Wingdings 3" panose="05040102010807070707" pitchFamily="18" charset="2"/>
              </a:rPr>
              <a:t>G &lt; 0 </a:t>
            </a:r>
            <a:r>
              <a:rPr lang="de-DE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→ </a:t>
            </a:r>
            <a:r>
              <a:rPr lang="de-DE" dirty="0" smtClean="0">
                <a:sym typeface="Wingdings 3" panose="05040102010807070707" pitchFamily="18" charset="2"/>
              </a:rPr>
              <a:t>G</a:t>
            </a:r>
            <a:r>
              <a:rPr lang="de-DE" baseline="-25000" dirty="0" smtClean="0">
                <a:sym typeface="Wingdings 3" panose="05040102010807070707" pitchFamily="18" charset="2"/>
              </a:rPr>
              <a:t>2</a:t>
            </a:r>
            <a:r>
              <a:rPr lang="de-DE" dirty="0" smtClean="0"/>
              <a:t> &lt; G</a:t>
            </a:r>
            <a:r>
              <a:rPr lang="de-DE" baseline="-25000" dirty="0" smtClean="0"/>
              <a:t>1 </a:t>
            </a:r>
            <a:r>
              <a:rPr lang="de-DE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→</a:t>
            </a: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 Verlust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807" y="2900392"/>
            <a:ext cx="1053978" cy="1053978"/>
          </a:xfrm>
          <a:prstGeom prst="rect">
            <a:avLst/>
          </a:prstGeom>
        </p:spPr>
      </p:pic>
      <p:pic>
        <p:nvPicPr>
          <p:cNvPr id="1030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6861677" y="1415186"/>
            <a:ext cx="1174843" cy="1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8314870" y="1573679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&lt;</a:t>
            </a:r>
            <a:endParaRPr lang="de-DE" sz="3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278" y="4240149"/>
            <a:ext cx="2466975" cy="1847850"/>
          </a:xfrm>
          <a:prstGeom prst="rect">
            <a:avLst/>
          </a:prstGeom>
        </p:spPr>
      </p:pic>
      <p:pic>
        <p:nvPicPr>
          <p:cNvPr id="31" name="Picture 2" descr="50 Cent Münzen der EU-Länder | MD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954" y="1311747"/>
            <a:ext cx="1096424" cy="108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8314870" y="3040301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&gt;</a:t>
            </a:r>
            <a:endParaRPr lang="de-DE" sz="3600" dirty="0"/>
          </a:p>
        </p:txBody>
      </p:sp>
      <p:pic>
        <p:nvPicPr>
          <p:cNvPr id="33" name="Picture 2" descr="50 Cent Münzen der EU-Länder | MD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312" y="2948953"/>
            <a:ext cx="945802" cy="93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8980059" y="1325209"/>
            <a:ext cx="1174843" cy="1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259" y="4276000"/>
            <a:ext cx="3962400" cy="2070674"/>
          </a:xfrm>
          <a:prstGeom prst="rect">
            <a:avLst/>
          </a:prstGeom>
        </p:spPr>
      </p:pic>
      <p:pic>
        <p:nvPicPr>
          <p:cNvPr id="14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1460086" y="4732160"/>
            <a:ext cx="1174843" cy="1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914608" y="4927743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&lt;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7872922" y="4820603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&lt;</a:t>
            </a:r>
            <a:endParaRPr lang="de-DE" sz="3600" dirty="0"/>
          </a:p>
        </p:txBody>
      </p:sp>
      <p:sp>
        <p:nvSpPr>
          <p:cNvPr id="2" name="Textfeld 1"/>
          <p:cNvSpPr txBox="1"/>
          <p:nvPr/>
        </p:nvSpPr>
        <p:spPr>
          <a:xfrm>
            <a:off x="565265" y="4980631"/>
            <a:ext cx="615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Ist</a:t>
            </a:r>
            <a:endParaRPr lang="de-DE" sz="3200" dirty="0"/>
          </a:p>
        </p:txBody>
      </p:sp>
      <p:sp>
        <p:nvSpPr>
          <p:cNvPr id="18" name="Textfeld 17"/>
          <p:cNvSpPr txBox="1"/>
          <p:nvPr/>
        </p:nvSpPr>
        <p:spPr>
          <a:xfrm>
            <a:off x="11175023" y="4936671"/>
            <a:ext cx="784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???</a:t>
            </a:r>
            <a:endParaRPr lang="de-DE" sz="3200" dirty="0"/>
          </a:p>
        </p:txBody>
      </p:sp>
      <p:sp>
        <p:nvSpPr>
          <p:cNvPr id="19" name="Textfeld 18"/>
          <p:cNvSpPr txBox="1"/>
          <p:nvPr/>
        </p:nvSpPr>
        <p:spPr>
          <a:xfrm>
            <a:off x="11517998" y="1529828"/>
            <a:ext cx="615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069378" y="1635235"/>
            <a:ext cx="615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Ist</a:t>
            </a:r>
            <a:endParaRPr lang="de-DE" sz="3200" dirty="0"/>
          </a:p>
        </p:txBody>
      </p:sp>
      <p:sp>
        <p:nvSpPr>
          <p:cNvPr id="21" name="Textfeld 20"/>
          <p:cNvSpPr txBox="1"/>
          <p:nvPr/>
        </p:nvSpPr>
        <p:spPr>
          <a:xfrm>
            <a:off x="6098980" y="3082182"/>
            <a:ext cx="615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Ist</a:t>
            </a:r>
            <a:endParaRPr lang="de-DE" sz="3200" dirty="0"/>
          </a:p>
        </p:txBody>
      </p:sp>
      <p:pic>
        <p:nvPicPr>
          <p:cNvPr id="22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6931007" y="2845593"/>
            <a:ext cx="1174843" cy="1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11517998" y="3040301"/>
            <a:ext cx="615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365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zurück zu Euro (Dollar, Yen &amp; Co ...)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213914" y="3723377"/>
            <a:ext cx="3754942" cy="568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Wo liegt der Haken?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2" y="4570534"/>
            <a:ext cx="1190625" cy="647700"/>
          </a:xfrm>
          <a:prstGeom prst="rect">
            <a:avLst/>
          </a:prstGeom>
        </p:spPr>
      </p:pic>
      <p:pic>
        <p:nvPicPr>
          <p:cNvPr id="1026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76" y="4463038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69" y="4476392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13" y="4476392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17" y="1666413"/>
            <a:ext cx="1053978" cy="1053978"/>
          </a:xfrm>
          <a:prstGeom prst="rect">
            <a:avLst/>
          </a:prstGeom>
        </p:spPr>
      </p:pic>
      <p:pic>
        <p:nvPicPr>
          <p:cNvPr id="1030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636849" y="1646914"/>
            <a:ext cx="1174843" cy="1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911" y="1648950"/>
            <a:ext cx="1053978" cy="1053978"/>
          </a:xfrm>
          <a:prstGeom prst="rect">
            <a:avLst/>
          </a:prstGeom>
        </p:spPr>
      </p:pic>
      <p:pic>
        <p:nvPicPr>
          <p:cNvPr id="21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9" y="3147337"/>
            <a:ext cx="1779301" cy="10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176" y="3069000"/>
            <a:ext cx="1053978" cy="105397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277" y="3037483"/>
            <a:ext cx="1053978" cy="105397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430" y="3030939"/>
            <a:ext cx="1053978" cy="105397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515" y="3041845"/>
            <a:ext cx="1053978" cy="105397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245" y="3020032"/>
            <a:ext cx="1053978" cy="105397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911734" y="1902280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=</a:t>
            </a:r>
            <a:endParaRPr lang="de-DE" sz="3600" dirty="0"/>
          </a:p>
        </p:txBody>
      </p:sp>
      <p:sp>
        <p:nvSpPr>
          <p:cNvPr id="28" name="Textfeld 27"/>
          <p:cNvSpPr txBox="1"/>
          <p:nvPr/>
        </p:nvSpPr>
        <p:spPr>
          <a:xfrm>
            <a:off x="3470911" y="1860165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+</a:t>
            </a:r>
            <a:endParaRPr lang="de-DE" sz="3600" dirty="0"/>
          </a:p>
        </p:txBody>
      </p:sp>
      <p:sp>
        <p:nvSpPr>
          <p:cNvPr id="29" name="Textfeld 28"/>
          <p:cNvSpPr txBox="1"/>
          <p:nvPr/>
        </p:nvSpPr>
        <p:spPr>
          <a:xfrm>
            <a:off x="2182515" y="3283007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=</a:t>
            </a:r>
            <a:endParaRPr lang="de-DE" sz="36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20956" y="4504065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=</a:t>
            </a:r>
            <a:endParaRPr lang="de-DE" sz="3600" dirty="0"/>
          </a:p>
        </p:txBody>
      </p:sp>
      <p:pic>
        <p:nvPicPr>
          <p:cNvPr id="8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71" y="4483312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37" y="4512773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70" y="4479998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44" y="4504065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79" y="4504065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51" y="4497667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24" y="4518420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1892" y="5695950"/>
            <a:ext cx="4295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LHHLLHLL = 100 Euro </a:t>
            </a:r>
            <a:endParaRPr lang="de-DE" sz="2800" dirty="0"/>
          </a:p>
        </p:txBody>
      </p:sp>
      <p:sp>
        <p:nvSpPr>
          <p:cNvPr id="3" name="Geschweifte Klammer rechts 2"/>
          <p:cNvSpPr/>
          <p:nvPr/>
        </p:nvSpPr>
        <p:spPr>
          <a:xfrm>
            <a:off x="7636133" y="1646914"/>
            <a:ext cx="355342" cy="46776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059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5585"/>
            <a:ext cx="10797540" cy="846455"/>
          </a:xfrm>
        </p:spPr>
        <p:txBody>
          <a:bodyPr/>
          <a:lstStyle/>
          <a:p>
            <a:r>
              <a:rPr lang="de-DE" dirty="0" smtClean="0"/>
              <a:t>mathematische Operationsmöglichkeiten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40279"/>
              </p:ext>
            </p:extLst>
          </p:nvPr>
        </p:nvGraphicFramePr>
        <p:xfrm>
          <a:off x="556260" y="1193082"/>
          <a:ext cx="10888980" cy="302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796"/>
                <a:gridCol w="2177796"/>
                <a:gridCol w="2177796"/>
                <a:gridCol w="2177796"/>
                <a:gridCol w="2177796"/>
              </a:tblGrid>
              <a:tr h="75519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Addition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Subtraktion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Multiplikation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Division</a:t>
                      </a:r>
                      <a:endParaRPr lang="de-DE" dirty="0"/>
                    </a:p>
                  </a:txBody>
                  <a:tcPr/>
                </a:tc>
              </a:tr>
              <a:tr h="755195">
                <a:tc>
                  <a:txBody>
                    <a:bodyPr/>
                    <a:lstStyle/>
                    <a:p>
                      <a:r>
                        <a:rPr lang="de-DE" dirty="0" smtClean="0"/>
                        <a:t>reale Mengen</a:t>
                      </a:r>
                      <a:r>
                        <a:rPr lang="de-DE" baseline="30000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55195">
                <a:tc>
                  <a:txBody>
                    <a:bodyPr/>
                    <a:lstStyle/>
                    <a:p>
                      <a:r>
                        <a:rPr lang="de-DE" dirty="0" smtClean="0"/>
                        <a:t>Größen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755195">
                <a:tc>
                  <a:txBody>
                    <a:bodyPr/>
                    <a:lstStyle/>
                    <a:p>
                      <a:r>
                        <a:rPr lang="de-DE" dirty="0" smtClean="0"/>
                        <a:t>Zahlen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57200" y="6374421"/>
            <a:ext cx="10366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1</a:t>
            </a:r>
            <a:r>
              <a:rPr lang="de-DE" sz="1000" dirty="0" smtClean="0"/>
              <a:t> siehe auch: </a:t>
            </a:r>
            <a:r>
              <a:rPr lang="de-DE" sz="1000" dirty="0" smtClean="0">
                <a:hlinkClick r:id="rId2"/>
              </a:rPr>
              <a:t>http</a:t>
            </a:r>
            <a:r>
              <a:rPr lang="de-DE" sz="1000" dirty="0">
                <a:hlinkClick r:id="rId2"/>
              </a:rPr>
              <a:t>://konsikon.goldwert-akademie.de/grundlagen/reale-mengen/mathematische-operationen-mit-realen-mengen</a:t>
            </a:r>
            <a:r>
              <a:rPr lang="de-DE" sz="1000" dirty="0" smtClean="0">
                <a:hlinkClick r:id="rId2"/>
              </a:rPr>
              <a:t>/</a:t>
            </a:r>
            <a:endParaRPr lang="de-DE" sz="1000" dirty="0"/>
          </a:p>
        </p:txBody>
      </p:sp>
      <p:pic>
        <p:nvPicPr>
          <p:cNvPr id="5" name="Picture 2" descr="50 Cent Münzen der EU-Länder | M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13" y="4616627"/>
            <a:ext cx="941029" cy="93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77333" y="4899660"/>
            <a:ext cx="350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Sind	           = ½		      ?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931" y="4555551"/>
            <a:ext cx="1053978" cy="105397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267456" y="5359148"/>
            <a:ext cx="563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Was ist die Hälfte einer 			              ?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67456" y="4607272"/>
            <a:ext cx="2058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1"/>
                </a:solidFill>
              </a:rPr>
              <a:t>Hilfsfrage:</a:t>
            </a:r>
            <a:endParaRPr lang="de-DE" sz="3200" dirty="0">
              <a:solidFill>
                <a:schemeClr val="accent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185799" y="4616627"/>
            <a:ext cx="7259441" cy="1592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Linzer Torte - Rezepte - Kaffee oder Tee - SWR Fernseh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57" y="4659423"/>
            <a:ext cx="2691759" cy="150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52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zurück zu Euro (Dollar, Yen &amp; Co)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709484" y="1508492"/>
            <a:ext cx="2690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/>
              <a:t>M</a:t>
            </a:r>
            <a:r>
              <a:rPr lang="de-DE" sz="4400" baseline="-25000" dirty="0" smtClean="0"/>
              <a:t>1</a:t>
            </a:r>
            <a:r>
              <a:rPr lang="de-DE" sz="4400" dirty="0" smtClean="0"/>
              <a:t> </a:t>
            </a:r>
            <a:r>
              <a:rPr lang="de-DE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≠</a:t>
            </a:r>
            <a:r>
              <a:rPr lang="de-DE" sz="4400" dirty="0" smtClean="0">
                <a:ea typeface="Cambria Math" panose="02040503050406030204" pitchFamily="18" charset="0"/>
              </a:rPr>
              <a:t> M</a:t>
            </a:r>
            <a:r>
              <a:rPr lang="de-DE" sz="4400" baseline="-25000" dirty="0" smtClean="0">
                <a:ea typeface="Cambria Math" panose="02040503050406030204" pitchFamily="18" charset="0"/>
              </a:rPr>
              <a:t>2</a:t>
            </a:r>
            <a:endParaRPr lang="de-DE" sz="4400" baseline="-25000" dirty="0"/>
          </a:p>
        </p:txBody>
      </p:sp>
      <p:sp>
        <p:nvSpPr>
          <p:cNvPr id="4" name="Textfeld 3"/>
          <p:cNvSpPr txBox="1"/>
          <p:nvPr/>
        </p:nvSpPr>
        <p:spPr>
          <a:xfrm>
            <a:off x="887996" y="1655103"/>
            <a:ext cx="66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Wir hatten festgestellt, </a:t>
            </a:r>
            <a:r>
              <a:rPr lang="de-DE" dirty="0" err="1" smtClean="0"/>
              <a:t>daß</a:t>
            </a:r>
            <a:r>
              <a:rPr lang="de-DE" dirty="0" smtClean="0"/>
              <a:t> zwei reale Mengen (erst recht unterschiedliche reale Mengen) prinzipiell nicht das Gleiche sind!</a:t>
            </a:r>
            <a:r>
              <a:rPr lang="de-DE" baseline="30000" dirty="0" smtClean="0"/>
              <a:t> </a:t>
            </a:r>
            <a:r>
              <a:rPr lang="de-DE" baseline="30000" dirty="0"/>
              <a:t>1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87996" y="2645733"/>
            <a:ext cx="9108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Die Annahmen  ...</a:t>
            </a:r>
            <a:endParaRPr lang="de-DE" sz="4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99" y="3715957"/>
            <a:ext cx="1190625" cy="6477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764" y="3748887"/>
            <a:ext cx="1053978" cy="1053978"/>
          </a:xfrm>
          <a:prstGeom prst="rect">
            <a:avLst/>
          </a:prstGeom>
        </p:spPr>
      </p:pic>
      <p:pic>
        <p:nvPicPr>
          <p:cNvPr id="18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887996" y="3729388"/>
            <a:ext cx="1174843" cy="1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058" y="3731424"/>
            <a:ext cx="1053978" cy="1053978"/>
          </a:xfrm>
          <a:prstGeom prst="rect">
            <a:avLst/>
          </a:prstGeom>
        </p:spPr>
      </p:pic>
      <p:pic>
        <p:nvPicPr>
          <p:cNvPr id="20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3" y="5141061"/>
            <a:ext cx="1779301" cy="10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558" y="5062724"/>
            <a:ext cx="1053978" cy="105397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659" y="5031207"/>
            <a:ext cx="1053978" cy="105397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812" y="5024663"/>
            <a:ext cx="1053978" cy="105397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897" y="5035569"/>
            <a:ext cx="1053978" cy="105397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27" y="5013756"/>
            <a:ext cx="1053978" cy="1053978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2162881" y="3984754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de-DE" sz="3600" dirty="0"/>
          </a:p>
        </p:txBody>
      </p:sp>
      <p:sp>
        <p:nvSpPr>
          <p:cNvPr id="27" name="Textfeld 26"/>
          <p:cNvSpPr txBox="1"/>
          <p:nvPr/>
        </p:nvSpPr>
        <p:spPr>
          <a:xfrm>
            <a:off x="3722058" y="3942639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+</a:t>
            </a:r>
            <a:endParaRPr lang="de-DE" sz="3600" dirty="0"/>
          </a:p>
        </p:txBody>
      </p:sp>
      <p:sp>
        <p:nvSpPr>
          <p:cNvPr id="28" name="Textfeld 27"/>
          <p:cNvSpPr txBox="1"/>
          <p:nvPr/>
        </p:nvSpPr>
        <p:spPr>
          <a:xfrm>
            <a:off x="2570465" y="5276731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de-DE" sz="3600" dirty="0"/>
          </a:p>
        </p:txBody>
      </p:sp>
      <p:sp>
        <p:nvSpPr>
          <p:cNvPr id="29" name="Textfeld 28"/>
          <p:cNvSpPr txBox="1"/>
          <p:nvPr/>
        </p:nvSpPr>
        <p:spPr>
          <a:xfrm>
            <a:off x="7651163" y="3649488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de-DE" sz="3600" dirty="0"/>
          </a:p>
        </p:txBody>
      </p:sp>
      <p:sp>
        <p:nvSpPr>
          <p:cNvPr id="30" name="Textfeld 29"/>
          <p:cNvSpPr txBox="1"/>
          <p:nvPr/>
        </p:nvSpPr>
        <p:spPr>
          <a:xfrm>
            <a:off x="6286500" y="6312877"/>
            <a:ext cx="5609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1</a:t>
            </a:r>
            <a:r>
              <a:rPr lang="de-DE" sz="1000" dirty="0" smtClean="0"/>
              <a:t> Beweisführung </a:t>
            </a:r>
            <a:r>
              <a:rPr lang="de-DE" sz="1000" dirty="0"/>
              <a:t>siehe </a:t>
            </a:r>
            <a:r>
              <a:rPr lang="de-DE" sz="1000" dirty="0">
                <a:hlinkClick r:id="rId6"/>
              </a:rPr>
              <a:t>http://konsikon.goldwert-akademie.de/grundlagen/reale-mengen/eigenschaften</a:t>
            </a:r>
            <a:r>
              <a:rPr lang="de-DE" sz="1000" dirty="0" smtClean="0">
                <a:hlinkClick r:id="rId6"/>
              </a:rPr>
              <a:t>/</a:t>
            </a:r>
            <a:endParaRPr lang="de-DE" sz="1000" dirty="0"/>
          </a:p>
        </p:txBody>
      </p:sp>
      <p:sp>
        <p:nvSpPr>
          <p:cNvPr id="37" name="Textfeld 36"/>
          <p:cNvSpPr txBox="1"/>
          <p:nvPr/>
        </p:nvSpPr>
        <p:spPr>
          <a:xfrm>
            <a:off x="7093316" y="5550677"/>
            <a:ext cx="426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... sind somit alle falsch!</a:t>
            </a:r>
            <a:endParaRPr lang="de-DE" sz="2800" b="1" dirty="0">
              <a:solidFill>
                <a:srgbClr val="FF0000"/>
              </a:solidFill>
            </a:endParaRPr>
          </a:p>
        </p:txBody>
      </p:sp>
      <p:pic>
        <p:nvPicPr>
          <p:cNvPr id="38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2" y="3576215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75" y="3589569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119" y="3589569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277" y="3596489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43" y="3625950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576" y="3593175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650" y="3617242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885" y="3617242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857" y="3610844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30" y="3631597"/>
            <a:ext cx="1315888" cy="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6286500" y="4726922"/>
            <a:ext cx="535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LHHLLHLL = 0110010 = 100 Euro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04396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Produktwerte der </a:t>
            </a:r>
            <a:r>
              <a:rPr lang="de-DE" dirty="0" err="1" smtClean="0"/>
              <a:t>Euronen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08227"/>
              </p:ext>
            </p:extLst>
          </p:nvPr>
        </p:nvGraphicFramePr>
        <p:xfrm>
          <a:off x="838200" y="1786466"/>
          <a:ext cx="9296400" cy="4355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4648200"/>
              </a:tblGrid>
              <a:tr h="145181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1817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1817">
                <a:tc>
                  <a:txBody>
                    <a:bodyPr/>
                    <a:lstStyle/>
                    <a:p>
                      <a:r>
                        <a:rPr lang="de-DE" dirty="0" smtClean="0"/>
                        <a:t>elektronische Spannungszustände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(egal welcher HL-Reihenfolge)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64" y="2122709"/>
            <a:ext cx="747184" cy="747184"/>
          </a:xfrm>
          <a:prstGeom prst="rect">
            <a:avLst/>
          </a:prstGeom>
        </p:spPr>
      </p:pic>
      <p:pic>
        <p:nvPicPr>
          <p:cNvPr id="5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2062310" y="2127382"/>
            <a:ext cx="763015" cy="7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3" y="3334590"/>
            <a:ext cx="1166908" cy="6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18" y="3379389"/>
            <a:ext cx="1190625" cy="6477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182" y="3369864"/>
            <a:ext cx="127587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75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der Produktwerte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464645"/>
              </p:ext>
            </p:extLst>
          </p:nvPr>
        </p:nvGraphicFramePr>
        <p:xfrm>
          <a:off x="838198" y="1786466"/>
          <a:ext cx="10620376" cy="436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094"/>
                <a:gridCol w="2655094"/>
                <a:gridCol w="2655094"/>
                <a:gridCol w="2655094"/>
              </a:tblGrid>
              <a:tr h="145556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~ 1 min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~ 15 min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556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~ 1 Millisekunde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~ 100 h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55561">
                <a:tc>
                  <a:txBody>
                    <a:bodyPr/>
                    <a:lstStyle/>
                    <a:p>
                      <a:r>
                        <a:rPr lang="de-DE" dirty="0" smtClean="0"/>
                        <a:t>elektronische Spannungszustände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(egal welcher HL-Reihenfolge)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~ 0 s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~ 8.000 h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63" y="2122708"/>
            <a:ext cx="749111" cy="749111"/>
          </a:xfrm>
          <a:prstGeom prst="rect">
            <a:avLst/>
          </a:prstGeom>
        </p:spPr>
      </p:pic>
      <p:pic>
        <p:nvPicPr>
          <p:cNvPr id="5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2062310" y="2127382"/>
            <a:ext cx="764983" cy="74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3" y="3334589"/>
            <a:ext cx="1169918" cy="6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62" y="3538423"/>
            <a:ext cx="1193695" cy="64937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576" y="3863108"/>
            <a:ext cx="1279170" cy="668470"/>
          </a:xfrm>
          <a:prstGeom prst="rect">
            <a:avLst/>
          </a:prstGeom>
        </p:spPr>
      </p:pic>
      <p:pic>
        <p:nvPicPr>
          <p:cNvPr id="9" name="Picture 2" descr="Sonnenblumen Brot von Bajelmg. Ein Thermomix ® Rezept aus der Kategorie Brot  &amp; Brötchen auf www.rezeptwelt.de, der Thermomix ® Community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027" y="1920780"/>
            <a:ext cx="1545210" cy="115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9076" y="4811838"/>
            <a:ext cx="2225111" cy="124606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3913" y="3334589"/>
            <a:ext cx="1960274" cy="130447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914400" y="6362700"/>
            <a:ext cx="1043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Deswegen ist die Aussage </a:t>
            </a:r>
            <a:r>
              <a:rPr lang="de-DE" dirty="0"/>
              <a:t>„Der Austausch kann nicht sein ohne die </a:t>
            </a:r>
            <a:r>
              <a:rPr lang="de-DE" dirty="0" smtClean="0"/>
              <a:t>Gleichheit“ falsch!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612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Gleichwertigkeit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8200" y="2303639"/>
            <a:ext cx="1177926" cy="36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Wieviel</a:t>
            </a:r>
            <a:endParaRPr lang="de-DE" dirty="0"/>
          </a:p>
        </p:txBody>
      </p:sp>
      <p:pic>
        <p:nvPicPr>
          <p:cNvPr id="1026" name="Picture 2" descr="Siehe bild in der Kategorie bier • Bierflaschen aus dunklem Glas • höchste  Qualität ♥ myRedro.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91" y="1752600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45016" y="2303639"/>
            <a:ext cx="612286" cy="36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ist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421" y="1476374"/>
            <a:ext cx="2143125" cy="21431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701698" y="2303585"/>
            <a:ext cx="118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wert?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70343"/>
              </p:ext>
            </p:extLst>
          </p:nvPr>
        </p:nvGraphicFramePr>
        <p:xfrm>
          <a:off x="838200" y="4632243"/>
          <a:ext cx="96686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210"/>
                <a:gridCol w="4350874"/>
                <a:gridCol w="3846524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</a:t>
                      </a:r>
                      <a:r>
                        <a:rPr lang="de-DE" baseline="-25000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</a:t>
                      </a:r>
                      <a:r>
                        <a:rPr lang="de-DE" baseline="-25000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Bezeichnung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 Flaschen</a:t>
                      </a:r>
                      <a:r>
                        <a:rPr lang="de-DE" baseline="0" dirty="0" smtClean="0"/>
                        <a:t> Bier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 Sack</a:t>
                      </a:r>
                      <a:r>
                        <a:rPr lang="de-DE" baseline="0" dirty="0" smtClean="0"/>
                        <a:t> Kartoffeln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Produktwert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</a:t>
                      </a:r>
                      <a:r>
                        <a:rPr lang="de-DE" baseline="-25000" dirty="0" smtClean="0"/>
                        <a:t>1 Flasche Bier</a:t>
                      </a:r>
                      <a:r>
                        <a:rPr lang="de-DE" dirty="0" smtClean="0"/>
                        <a:t> = 5 min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</a:t>
                      </a:r>
                      <a:r>
                        <a:rPr lang="de-DE" baseline="-25000" dirty="0" smtClean="0"/>
                        <a:t>1 Sack Kartoffeln</a:t>
                      </a:r>
                      <a:r>
                        <a:rPr lang="de-DE" dirty="0" smtClean="0"/>
                        <a:t> = 15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 =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29762" y="6435969"/>
            <a:ext cx="851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siehe auch Link </a:t>
            </a:r>
            <a:r>
              <a:rPr lang="de-DE" dirty="0">
                <a:hlinkClick r:id="rId4"/>
              </a:rPr>
              <a:t>http://konsikon.goldwert-akademie.de/?</a:t>
            </a:r>
            <a:r>
              <a:rPr lang="de-DE" dirty="0" smtClean="0">
                <a:hlinkClick r:id="rId4"/>
              </a:rPr>
              <a:t>s=gleichwertig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0331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Gleichwertigkeit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8200" y="2303639"/>
            <a:ext cx="1177926" cy="36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Wieviel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545016" y="2303639"/>
            <a:ext cx="612286" cy="36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ist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421" y="1476374"/>
            <a:ext cx="2143125" cy="21431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701698" y="2303585"/>
            <a:ext cx="118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wert?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19273"/>
              </p:ext>
            </p:extLst>
          </p:nvPr>
        </p:nvGraphicFramePr>
        <p:xfrm>
          <a:off x="838200" y="4632243"/>
          <a:ext cx="96686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210"/>
                <a:gridCol w="4350874"/>
                <a:gridCol w="3846524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</a:t>
                      </a:r>
                      <a:r>
                        <a:rPr lang="de-DE" baseline="-25000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</a:t>
                      </a:r>
                      <a:r>
                        <a:rPr lang="de-DE" baseline="-25000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Bezeichnung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 Papierzettel der Größe 6,2 x 12 cm²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 Sack</a:t>
                      </a:r>
                      <a:r>
                        <a:rPr lang="de-DE" baseline="0" dirty="0" smtClean="0"/>
                        <a:t> Kartoffeln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Produktwert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</a:t>
                      </a:r>
                      <a:r>
                        <a:rPr lang="de-DE" baseline="-25000" dirty="0" smtClean="0"/>
                        <a:t>1 Papierzettel</a:t>
                      </a:r>
                      <a:r>
                        <a:rPr lang="de-DE" dirty="0" smtClean="0"/>
                        <a:t> = 1 </a:t>
                      </a:r>
                      <a:r>
                        <a:rPr lang="de-DE" dirty="0" err="1" smtClean="0"/>
                        <a:t>ms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</a:t>
                      </a:r>
                      <a:r>
                        <a:rPr lang="de-DE" baseline="-25000" dirty="0" smtClean="0"/>
                        <a:t>1 Sack Kartoffeln</a:t>
                      </a:r>
                      <a:r>
                        <a:rPr lang="de-DE" dirty="0" smtClean="0"/>
                        <a:t> = 15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 =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86" y="1632677"/>
            <a:ext cx="3254254" cy="18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30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Bilanzierung der Händler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0062" cy="4351338"/>
          </a:xfrm>
        </p:spPr>
        <p:txBody>
          <a:bodyPr/>
          <a:lstStyle/>
          <a:p>
            <a:r>
              <a:rPr lang="de-DE" dirty="0" smtClean="0"/>
              <a:t>G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>
                <a:sym typeface="Wingdings 3" panose="05040102010807070707" pitchFamily="18" charset="2"/>
              </a:rPr>
              <a:t> </a:t>
            </a:r>
            <a:r>
              <a:rPr lang="de-DE" dirty="0" err="1">
                <a:sym typeface="Wingdings 3" panose="05040102010807070707" pitchFamily="18" charset="2"/>
              </a:rPr>
              <a:t>W</a:t>
            </a:r>
            <a:r>
              <a:rPr lang="de-DE" baseline="-25000" dirty="0" err="1">
                <a:sym typeface="Wingdings 3" panose="05040102010807070707" pitchFamily="18" charset="2"/>
              </a:rPr>
              <a:t>x</a:t>
            </a:r>
            <a:r>
              <a:rPr lang="de-DE" dirty="0">
                <a:sym typeface="Wingdings 3" panose="05040102010807070707" pitchFamily="18" charset="2"/>
              </a:rPr>
              <a:t> + </a:t>
            </a:r>
            <a:r>
              <a:rPr lang="de-DE" dirty="0" err="1">
                <a:sym typeface="Wingdings 3" panose="05040102010807070707" pitchFamily="18" charset="2"/>
              </a:rPr>
              <a:t>W</a:t>
            </a:r>
            <a:r>
              <a:rPr lang="de-DE" baseline="-25000" dirty="0" err="1">
                <a:sym typeface="Wingdings 3" panose="05040102010807070707" pitchFamily="18" charset="2"/>
              </a:rPr>
              <a:t>x</a:t>
            </a:r>
            <a:r>
              <a:rPr lang="de-DE" dirty="0">
                <a:sym typeface="Wingdings 3" panose="05040102010807070707" pitchFamily="18" charset="2"/>
              </a:rPr>
              <a:t>  G</a:t>
            </a:r>
            <a:r>
              <a:rPr lang="de-DE" baseline="-25000" dirty="0">
                <a:sym typeface="Wingdings 3" panose="05040102010807070707" pitchFamily="18" charset="2"/>
              </a:rPr>
              <a:t>2</a:t>
            </a:r>
          </a:p>
          <a:p>
            <a:pPr lvl="1"/>
            <a:r>
              <a:rPr lang="de-DE" strike="sngStrik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strike="sngStrike" dirty="0">
                <a:cs typeface="Arial" panose="020B0604020202020204" pitchFamily="34" charset="0"/>
                <a:sym typeface="Wingdings 3" panose="05040102010807070707" pitchFamily="18" charset="2"/>
              </a:rPr>
              <a:t>G = </a:t>
            </a:r>
            <a:r>
              <a:rPr lang="de-DE" strike="sngStrike" dirty="0">
                <a:sym typeface="Wingdings 3" panose="05040102010807070707" pitchFamily="18" charset="2"/>
              </a:rPr>
              <a:t> G</a:t>
            </a:r>
            <a:r>
              <a:rPr lang="de-DE" strike="sngStrike" baseline="-25000" dirty="0">
                <a:sym typeface="Wingdings 3" panose="05040102010807070707" pitchFamily="18" charset="2"/>
              </a:rPr>
              <a:t>2</a:t>
            </a:r>
            <a:r>
              <a:rPr lang="de-DE" strike="sngStrike" dirty="0"/>
              <a:t> - </a:t>
            </a:r>
            <a:r>
              <a:rPr lang="de-DE" strike="sngStrike" dirty="0" smtClean="0"/>
              <a:t>G</a:t>
            </a:r>
            <a:r>
              <a:rPr lang="de-DE" strike="sngStrike" baseline="-25000" dirty="0" smtClean="0"/>
              <a:t>1</a:t>
            </a:r>
            <a:r>
              <a:rPr lang="de-DE" dirty="0" smtClean="0">
                <a:sym typeface="Wingdings 3" panose="05040102010807070707" pitchFamily="18" charset="2"/>
              </a:rPr>
              <a:t> </a:t>
            </a:r>
            <a:r>
              <a:rPr lang="de-DE" sz="2000" dirty="0" smtClean="0">
                <a:sym typeface="Wingdings 3" panose="05040102010807070707" pitchFamily="18" charset="2"/>
              </a:rPr>
              <a:t>(weil es sich bei G</a:t>
            </a:r>
            <a:r>
              <a:rPr lang="de-DE" sz="2000" baseline="-25000" dirty="0" smtClean="0">
                <a:sym typeface="Wingdings 3" panose="05040102010807070707" pitchFamily="18" charset="2"/>
              </a:rPr>
              <a:t>1</a:t>
            </a:r>
            <a:r>
              <a:rPr lang="de-DE" sz="2000" dirty="0" smtClean="0">
                <a:sym typeface="Wingdings 3" panose="05040102010807070707" pitchFamily="18" charset="2"/>
              </a:rPr>
              <a:t> und G</a:t>
            </a:r>
            <a:r>
              <a:rPr lang="de-DE" sz="2000" baseline="-25000" dirty="0" smtClean="0">
                <a:sym typeface="Wingdings 3" panose="05040102010807070707" pitchFamily="18" charset="2"/>
              </a:rPr>
              <a:t>2</a:t>
            </a:r>
            <a:r>
              <a:rPr lang="de-DE" sz="2000" dirty="0" smtClean="0">
                <a:sym typeface="Wingdings 3" panose="05040102010807070707" pitchFamily="18" charset="2"/>
              </a:rPr>
              <a:t> um z.T. völlig verschiedene reale Mengen handelt)</a:t>
            </a:r>
          </a:p>
          <a:p>
            <a:r>
              <a:rPr lang="de-DE" dirty="0" smtClean="0">
                <a:sym typeface="Wingdings 3" panose="05040102010807070707" pitchFamily="18" charset="2"/>
              </a:rPr>
              <a:t>Über welche Größe </a:t>
            </a:r>
            <a:r>
              <a:rPr lang="de-DE" dirty="0" err="1" smtClean="0">
                <a:sym typeface="Wingdings 3" panose="05040102010807070707" pitchFamily="18" charset="2"/>
              </a:rPr>
              <a:t>müßte</a:t>
            </a:r>
            <a:r>
              <a:rPr lang="de-DE" dirty="0" smtClean="0">
                <a:sym typeface="Wingdings 3" panose="05040102010807070707" pitchFamily="18" charset="2"/>
              </a:rPr>
              <a:t> der Kaufmann korrekterweise ´bilanzieren´ ?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 smtClean="0">
                <a:sym typeface="Wingdings 3" panose="05040102010807070707" pitchFamily="18" charset="2"/>
              </a:rPr>
              <a:t>p = p</a:t>
            </a:r>
            <a:r>
              <a:rPr lang="de-DE" baseline="-25000" dirty="0" smtClean="0">
                <a:sym typeface="Wingdings 3" panose="05040102010807070707" pitchFamily="18" charset="2"/>
              </a:rPr>
              <a:t>G</a:t>
            </a:r>
            <a:r>
              <a:rPr lang="de-DE" baseline="-50000" dirty="0" smtClean="0">
                <a:sym typeface="Wingdings 3" panose="05040102010807070707" pitchFamily="18" charset="2"/>
              </a:rPr>
              <a:t>2</a:t>
            </a:r>
            <a:r>
              <a:rPr lang="de-DE" dirty="0" smtClean="0">
                <a:sym typeface="Wingdings 3" panose="05040102010807070707" pitchFamily="18" charset="2"/>
              </a:rPr>
              <a:t> – p</a:t>
            </a:r>
            <a:r>
              <a:rPr lang="de-DE" baseline="-25000" dirty="0" smtClean="0">
                <a:sym typeface="Wingdings 3" panose="05040102010807070707" pitchFamily="18" charset="2"/>
              </a:rPr>
              <a:t>G</a:t>
            </a:r>
            <a:r>
              <a:rPr lang="de-DE" baseline="-50000" dirty="0" smtClean="0">
                <a:sym typeface="Wingdings 3" panose="05040102010807070707" pitchFamily="18" charset="2"/>
              </a:rPr>
              <a:t>1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>
                <a:sym typeface="Wingdings 3" panose="05040102010807070707" pitchFamily="18" charset="2"/>
              </a:rPr>
              <a:t>p </a:t>
            </a:r>
            <a:r>
              <a:rPr lang="de-DE" dirty="0" smtClean="0">
                <a:sym typeface="Wingdings 3" panose="05040102010807070707" pitchFamily="18" charset="2"/>
              </a:rPr>
              <a:t>&gt; 0 s </a:t>
            </a:r>
            <a:r>
              <a:rPr lang="de-DE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→</a:t>
            </a: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 Gewinn</a:t>
            </a:r>
            <a:endParaRPr lang="de-DE" dirty="0" smtClean="0">
              <a:sym typeface="Wingdings 3" panose="05040102010807070707" pitchFamily="18" charset="2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>
                <a:sym typeface="Wingdings 3" panose="05040102010807070707" pitchFamily="18" charset="2"/>
              </a:rPr>
              <a:t>p &lt;</a:t>
            </a:r>
            <a:r>
              <a:rPr lang="de-DE" dirty="0" smtClean="0">
                <a:sym typeface="Wingdings 3" panose="05040102010807070707" pitchFamily="18" charset="2"/>
              </a:rPr>
              <a:t> </a:t>
            </a:r>
            <a:r>
              <a:rPr lang="de-DE" dirty="0">
                <a:sym typeface="Wingdings 3" panose="05040102010807070707" pitchFamily="18" charset="2"/>
              </a:rPr>
              <a:t>0 s </a:t>
            </a:r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→</a:t>
            </a:r>
            <a:r>
              <a:rPr lang="de-DE" dirty="0">
                <a:ea typeface="Cambria Math" panose="02040503050406030204" pitchFamily="18" charset="0"/>
                <a:sym typeface="Wingdings 3" panose="05040102010807070707" pitchFamily="18" charset="2"/>
              </a:rPr>
              <a:t> </a:t>
            </a: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Verlust</a:t>
            </a:r>
            <a:endParaRPr lang="de-DE" dirty="0">
              <a:sym typeface="Wingdings 3" panose="05040102010807070707" pitchFamily="18" charset="2"/>
            </a:endParaRPr>
          </a:p>
          <a:p>
            <a:pPr lvl="1"/>
            <a:endParaRPr lang="de-DE" dirty="0">
              <a:sym typeface="Wingdings 3" panose="05040102010807070707" pitchFamily="18" charset="2"/>
            </a:endParaRPr>
          </a:p>
          <a:p>
            <a:r>
              <a:rPr lang="de-DE" dirty="0" smtClean="0">
                <a:sym typeface="Wingdings 3" panose="05040102010807070707" pitchFamily="18" charset="2"/>
              </a:rPr>
              <a:t>Frage: Wie sieht die Bilanz aus Sicht der Warenproduzenten aus?</a:t>
            </a:r>
            <a:endParaRPr lang="de-DE" dirty="0"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1928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Bilanzierung aus der Sicht der Warenproduzenten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0062" cy="4351338"/>
          </a:xfrm>
        </p:spPr>
        <p:txBody>
          <a:bodyPr>
            <a:normAutofit/>
          </a:bodyPr>
          <a:lstStyle/>
          <a:p>
            <a:r>
              <a:rPr lang="de-DE" dirty="0" err="1" smtClean="0">
                <a:sym typeface="Wingdings 3" panose="05040102010807070707" pitchFamily="18" charset="2"/>
              </a:rPr>
              <a:t>W</a:t>
            </a:r>
            <a:r>
              <a:rPr lang="de-DE" baseline="-25000" dirty="0" err="1" smtClean="0">
                <a:sym typeface="Wingdings 3" panose="05040102010807070707" pitchFamily="18" charset="2"/>
              </a:rPr>
              <a:t>a</a:t>
            </a:r>
            <a:r>
              <a:rPr lang="de-DE" dirty="0" smtClean="0">
                <a:sym typeface="Wingdings 3" panose="05040102010807070707" pitchFamily="18" charset="2"/>
              </a:rPr>
              <a:t>  G</a:t>
            </a:r>
            <a:r>
              <a:rPr lang="de-DE" baseline="-25000" dirty="0" smtClean="0">
                <a:sym typeface="Wingdings 3" panose="05040102010807070707" pitchFamily="18" charset="2"/>
              </a:rPr>
              <a:t>y</a:t>
            </a:r>
            <a:r>
              <a:rPr lang="de-DE" dirty="0" smtClean="0">
                <a:sym typeface="Wingdings 3" panose="05040102010807070707" pitchFamily="18" charset="2"/>
              </a:rPr>
              <a:t> + </a:t>
            </a:r>
            <a:r>
              <a:rPr lang="de-DE" dirty="0" smtClean="0"/>
              <a:t>G</a:t>
            </a:r>
            <a:r>
              <a:rPr lang="de-DE" baseline="-25000" dirty="0" smtClean="0"/>
              <a:t>y</a:t>
            </a:r>
            <a:r>
              <a:rPr lang="de-DE" dirty="0" smtClean="0"/>
              <a:t> </a:t>
            </a:r>
            <a:r>
              <a:rPr lang="de-DE" dirty="0">
                <a:sym typeface="Wingdings 3" panose="05040102010807070707" pitchFamily="18" charset="2"/>
              </a:rPr>
              <a:t> </a:t>
            </a:r>
            <a:r>
              <a:rPr lang="de-DE" dirty="0" err="1" smtClean="0">
                <a:sym typeface="Wingdings 3" panose="05040102010807070707" pitchFamily="18" charset="2"/>
              </a:rPr>
              <a:t>W</a:t>
            </a:r>
            <a:r>
              <a:rPr lang="de-DE" baseline="-25000" dirty="0" err="1" smtClean="0">
                <a:sym typeface="Wingdings 3" panose="05040102010807070707" pitchFamily="18" charset="2"/>
              </a:rPr>
              <a:t>e</a:t>
            </a:r>
            <a:endParaRPr lang="de-DE" baseline="-25000" dirty="0">
              <a:sym typeface="Wingdings 3" panose="05040102010807070707" pitchFamily="18" charset="2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 smtClean="0">
                <a:sym typeface="Wingdings 3" panose="05040102010807070707" pitchFamily="18" charset="2"/>
              </a:rPr>
              <a:t>p = </a:t>
            </a:r>
            <a:r>
              <a:rPr lang="de-DE" dirty="0" err="1" smtClean="0">
                <a:sym typeface="Wingdings 3" panose="05040102010807070707" pitchFamily="18" charset="2"/>
              </a:rPr>
              <a:t>p</a:t>
            </a:r>
            <a:r>
              <a:rPr lang="de-DE" baseline="-25000" dirty="0" err="1" smtClean="0">
                <a:sym typeface="Wingdings 3" panose="05040102010807070707" pitchFamily="18" charset="2"/>
              </a:rPr>
              <a:t>W</a:t>
            </a:r>
            <a:r>
              <a:rPr lang="de-DE" baseline="-40000" dirty="0" err="1" smtClean="0">
                <a:sym typeface="Wingdings 3" panose="05040102010807070707" pitchFamily="18" charset="2"/>
              </a:rPr>
              <a:t>e</a:t>
            </a:r>
            <a:r>
              <a:rPr lang="de-DE" dirty="0" smtClean="0">
                <a:sym typeface="Wingdings 3" panose="05040102010807070707" pitchFamily="18" charset="2"/>
              </a:rPr>
              <a:t> – </a:t>
            </a:r>
            <a:r>
              <a:rPr lang="de-DE" dirty="0" err="1" smtClean="0">
                <a:sym typeface="Wingdings 3" panose="05040102010807070707" pitchFamily="18" charset="2"/>
              </a:rPr>
              <a:t>p</a:t>
            </a:r>
            <a:r>
              <a:rPr lang="de-DE" baseline="-25000" dirty="0" err="1" smtClean="0">
                <a:sym typeface="Wingdings 3" panose="05040102010807070707" pitchFamily="18" charset="2"/>
              </a:rPr>
              <a:t>W</a:t>
            </a:r>
            <a:r>
              <a:rPr lang="de-DE" baseline="-40000" dirty="0" err="1" smtClean="0">
                <a:sym typeface="Wingdings 3" panose="05040102010807070707" pitchFamily="18" charset="2"/>
              </a:rPr>
              <a:t>a</a:t>
            </a:r>
            <a:endParaRPr lang="de-DE" baseline="-40000" dirty="0" smtClean="0">
              <a:sym typeface="Wingdings 3" panose="05040102010807070707" pitchFamily="18" charset="2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>
                <a:sym typeface="Wingdings 3" panose="05040102010807070707" pitchFamily="18" charset="2"/>
              </a:rPr>
              <a:t>p </a:t>
            </a:r>
            <a:r>
              <a:rPr lang="de-DE" dirty="0" smtClean="0">
                <a:sym typeface="Wingdings 3" panose="05040102010807070707" pitchFamily="18" charset="2"/>
              </a:rPr>
              <a:t>&gt; 0 s </a:t>
            </a:r>
            <a:r>
              <a:rPr lang="de-DE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→</a:t>
            </a: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 Gewinn</a:t>
            </a:r>
            <a:endParaRPr lang="de-DE" dirty="0" smtClean="0">
              <a:sym typeface="Wingdings 3" panose="05040102010807070707" pitchFamily="18" charset="2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>
                <a:sym typeface="Wingdings 3" panose="05040102010807070707" pitchFamily="18" charset="2"/>
              </a:rPr>
              <a:t>p &lt;</a:t>
            </a:r>
            <a:r>
              <a:rPr lang="de-DE" dirty="0" smtClean="0">
                <a:sym typeface="Wingdings 3" panose="05040102010807070707" pitchFamily="18" charset="2"/>
              </a:rPr>
              <a:t> </a:t>
            </a:r>
            <a:r>
              <a:rPr lang="de-DE" dirty="0">
                <a:sym typeface="Wingdings 3" panose="05040102010807070707" pitchFamily="18" charset="2"/>
              </a:rPr>
              <a:t>0 s </a:t>
            </a:r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→</a:t>
            </a:r>
            <a:r>
              <a:rPr lang="de-DE" dirty="0">
                <a:ea typeface="Cambria Math" panose="02040503050406030204" pitchFamily="18" charset="0"/>
                <a:sym typeface="Wingdings 3" panose="05040102010807070707" pitchFamily="18" charset="2"/>
              </a:rPr>
              <a:t> </a:t>
            </a: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Verlust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>
                <a:sym typeface="Wingdings 3" panose="05040102010807070707" pitchFamily="18" charset="2"/>
              </a:rPr>
              <a:t>p =</a:t>
            </a:r>
            <a:r>
              <a:rPr lang="de-DE" dirty="0" smtClean="0">
                <a:sym typeface="Wingdings 3" panose="05040102010807070707" pitchFamily="18" charset="2"/>
              </a:rPr>
              <a:t> </a:t>
            </a:r>
            <a:r>
              <a:rPr lang="de-DE" dirty="0">
                <a:sym typeface="Wingdings 3" panose="05040102010807070707" pitchFamily="18" charset="2"/>
              </a:rPr>
              <a:t>0 s </a:t>
            </a:r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→</a:t>
            </a:r>
            <a:r>
              <a:rPr lang="de-DE" dirty="0">
                <a:ea typeface="Cambria Math" panose="02040503050406030204" pitchFamily="18" charset="0"/>
                <a:sym typeface="Wingdings 3" panose="05040102010807070707" pitchFamily="18" charset="2"/>
              </a:rPr>
              <a:t> </a:t>
            </a:r>
            <a:r>
              <a:rPr lang="de-DE" dirty="0" err="1" smtClean="0">
                <a:sym typeface="Wingdings 3" panose="05040102010807070707" pitchFamily="18" charset="2"/>
              </a:rPr>
              <a:t>p</a:t>
            </a:r>
            <a:r>
              <a:rPr lang="de-DE" baseline="-25000" dirty="0" err="1" smtClean="0">
                <a:sym typeface="Wingdings 3" panose="05040102010807070707" pitchFamily="18" charset="2"/>
              </a:rPr>
              <a:t>W</a:t>
            </a:r>
            <a:r>
              <a:rPr lang="de-DE" baseline="-40000" dirty="0" err="1" smtClean="0">
                <a:sym typeface="Wingdings 3" panose="05040102010807070707" pitchFamily="18" charset="2"/>
              </a:rPr>
              <a:t>e</a:t>
            </a:r>
            <a:r>
              <a:rPr lang="de-DE" dirty="0" smtClean="0">
                <a:sym typeface="Wingdings 3" panose="05040102010807070707" pitchFamily="18" charset="2"/>
              </a:rPr>
              <a:t> = </a:t>
            </a:r>
            <a:r>
              <a:rPr lang="de-DE" dirty="0" err="1" smtClean="0">
                <a:sym typeface="Wingdings 3" panose="05040102010807070707" pitchFamily="18" charset="2"/>
              </a:rPr>
              <a:t>p</a:t>
            </a:r>
            <a:r>
              <a:rPr lang="de-DE" baseline="-25000" dirty="0" err="1" smtClean="0">
                <a:sym typeface="Wingdings 3" panose="05040102010807070707" pitchFamily="18" charset="2"/>
              </a:rPr>
              <a:t>W</a:t>
            </a:r>
            <a:r>
              <a:rPr lang="de-DE" baseline="-40000" dirty="0" err="1" smtClean="0">
                <a:sym typeface="Wingdings 3" panose="05040102010807070707" pitchFamily="18" charset="2"/>
              </a:rPr>
              <a:t>a</a:t>
            </a:r>
            <a:r>
              <a:rPr lang="de-DE" baseline="-40000" dirty="0" smtClean="0">
                <a:sym typeface="Wingdings 3" panose="05040102010807070707" pitchFamily="18" charset="2"/>
              </a:rPr>
              <a:t> </a:t>
            </a:r>
            <a:r>
              <a:rPr lang="de-DE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→</a:t>
            </a: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 Gleichwertigkeit (= wirtschaftliche Gerechtigkeit?)</a:t>
            </a:r>
            <a:endParaRPr lang="de-DE" dirty="0">
              <a:ea typeface="Cambria Math" panose="02040503050406030204" pitchFamily="18" charset="0"/>
              <a:sym typeface="Wingdings 3" panose="05040102010807070707" pitchFamily="18" charset="2"/>
            </a:endParaRPr>
          </a:p>
          <a:p>
            <a:r>
              <a:rPr lang="de-DE" dirty="0">
                <a:solidFill>
                  <a:srgbClr val="FF0000"/>
                </a:solidFill>
              </a:rPr>
              <a:t>Finanz</a:t>
            </a:r>
            <a:r>
              <a:rPr lang="de-DE" dirty="0"/>
              <a:t> = </a:t>
            </a:r>
            <a:r>
              <a:rPr lang="de-DE" dirty="0">
                <a:solidFill>
                  <a:srgbClr val="FF0000"/>
                </a:solidFill>
              </a:rPr>
              <a:t>fin</a:t>
            </a:r>
            <a:r>
              <a:rPr lang="de-DE" dirty="0"/>
              <a:t>ale Bil</a:t>
            </a:r>
            <a:r>
              <a:rPr lang="de-DE" dirty="0">
                <a:solidFill>
                  <a:srgbClr val="FF0000"/>
                </a:solidFill>
              </a:rPr>
              <a:t>anz</a:t>
            </a:r>
            <a:endParaRPr lang="de-DE" dirty="0"/>
          </a:p>
          <a:p>
            <a:pPr lvl="1"/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>
                <a:solidFill>
                  <a:srgbClr val="FF0000"/>
                </a:solidFill>
                <a:sym typeface="Wingdings 3" panose="05040102010807070707" pitchFamily="18" charset="2"/>
              </a:rPr>
              <a:t>p</a:t>
            </a:r>
            <a:r>
              <a:rPr lang="de-DE" dirty="0">
                <a:sym typeface="Wingdings 3" panose="05040102010807070707" pitchFamily="18" charset="2"/>
              </a:rPr>
              <a:t> = </a:t>
            </a:r>
            <a:r>
              <a:rPr lang="de-DE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∑</a:t>
            </a:r>
            <a:r>
              <a:rPr lang="de-DE" dirty="0" err="1" smtClean="0">
                <a:sym typeface="Wingdings 3" panose="05040102010807070707" pitchFamily="18" charset="2"/>
              </a:rPr>
              <a:t>p</a:t>
            </a:r>
            <a:r>
              <a:rPr lang="de-DE" baseline="-25000" dirty="0" err="1" smtClean="0">
                <a:sym typeface="Wingdings 3" panose="05040102010807070707" pitchFamily="18" charset="2"/>
              </a:rPr>
              <a:t>W</a:t>
            </a:r>
            <a:r>
              <a:rPr lang="de-DE" baseline="-40000" dirty="0" err="1" smtClean="0">
                <a:sym typeface="Wingdings 3" panose="05040102010807070707" pitchFamily="18" charset="2"/>
              </a:rPr>
              <a:t>e</a:t>
            </a:r>
            <a:r>
              <a:rPr lang="de-DE" dirty="0" smtClean="0">
                <a:sym typeface="Wingdings 3" panose="05040102010807070707" pitchFamily="18" charset="2"/>
              </a:rPr>
              <a:t> </a:t>
            </a:r>
            <a:r>
              <a:rPr lang="de-DE" dirty="0">
                <a:sym typeface="Wingdings 3" panose="05040102010807070707" pitchFamily="18" charset="2"/>
              </a:rPr>
              <a:t>– </a:t>
            </a:r>
            <a:r>
              <a:rPr lang="de-DE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∑</a:t>
            </a:r>
            <a:r>
              <a:rPr lang="de-DE" dirty="0" err="1" smtClean="0">
                <a:sym typeface="Wingdings 3" panose="05040102010807070707" pitchFamily="18" charset="2"/>
              </a:rPr>
              <a:t>p</a:t>
            </a:r>
            <a:r>
              <a:rPr lang="de-DE" baseline="-25000" dirty="0" err="1" smtClean="0">
                <a:sym typeface="Wingdings 3" panose="05040102010807070707" pitchFamily="18" charset="2"/>
              </a:rPr>
              <a:t>W</a:t>
            </a:r>
            <a:r>
              <a:rPr lang="de-DE" baseline="-40000" dirty="0" err="1">
                <a:sym typeface="Wingdings 3" panose="05040102010807070707" pitchFamily="18" charset="2"/>
              </a:rPr>
              <a:t>a</a:t>
            </a:r>
            <a:r>
              <a:rPr lang="de-DE" dirty="0" smtClean="0">
                <a:sym typeface="Wingdings 3" panose="05040102010807070707" pitchFamily="18" charset="2"/>
              </a:rPr>
              <a:t> (</a:t>
            </a: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Der Produktwert des verdienten Geldes</a:t>
            </a:r>
            <a:r>
              <a:rPr lang="de-DE" dirty="0" smtClean="0">
                <a:sym typeface="Wingdings 3" panose="05040102010807070707" pitchFamily="18" charset="2"/>
              </a:rPr>
              <a:t> steckt mit in </a:t>
            </a:r>
            <a:r>
              <a:rPr lang="de-DE" dirty="0" err="1" smtClean="0">
                <a:sym typeface="Wingdings 3" panose="05040102010807070707" pitchFamily="18" charset="2"/>
              </a:rPr>
              <a:t>W</a:t>
            </a:r>
            <a:r>
              <a:rPr lang="de-DE" baseline="-25000" dirty="0" err="1" smtClean="0">
                <a:sym typeface="Wingdings 3" panose="05040102010807070707" pitchFamily="18" charset="2"/>
              </a:rPr>
              <a:t>e</a:t>
            </a:r>
            <a:r>
              <a:rPr lang="de-DE" dirty="0" smtClean="0">
                <a:sym typeface="Wingdings 3" panose="05040102010807070707" pitchFamily="18" charset="2"/>
              </a:rPr>
              <a:t>)</a:t>
            </a:r>
            <a:endParaRPr lang="de-DE" dirty="0"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9494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48825" cy="713854"/>
          </a:xfrm>
        </p:spPr>
        <p:txBody>
          <a:bodyPr>
            <a:normAutofit/>
          </a:bodyPr>
          <a:lstStyle/>
          <a:p>
            <a:r>
              <a:rPr lang="de-DE" sz="4000" dirty="0" smtClean="0"/>
              <a:t>Bilanzierung aus Sicht der </a:t>
            </a:r>
            <a:r>
              <a:rPr lang="de-DE" sz="4000" dirty="0"/>
              <a:t>Geldproduzenten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19212"/>
            <a:ext cx="10750062" cy="4710113"/>
          </a:xfrm>
        </p:spPr>
        <p:txBody>
          <a:bodyPr>
            <a:normAutofit/>
          </a:bodyPr>
          <a:lstStyle/>
          <a:p>
            <a:r>
              <a:rPr lang="de-DE" dirty="0" err="1" smtClean="0"/>
              <a:t>G</a:t>
            </a:r>
            <a:r>
              <a:rPr lang="de-DE" baseline="-25000" dirty="0" err="1" smtClean="0"/>
              <a:t>x</a:t>
            </a:r>
            <a:r>
              <a:rPr lang="de-DE" dirty="0" smtClean="0"/>
              <a:t> </a:t>
            </a:r>
            <a:r>
              <a:rPr lang="de-DE" dirty="0">
                <a:sym typeface="Wingdings 3" panose="05040102010807070707" pitchFamily="18" charset="2"/>
              </a:rPr>
              <a:t> </a:t>
            </a:r>
            <a:r>
              <a:rPr lang="de-DE" dirty="0" err="1" smtClean="0">
                <a:sym typeface="Wingdings 3" panose="05040102010807070707" pitchFamily="18" charset="2"/>
              </a:rPr>
              <a:t>W</a:t>
            </a:r>
            <a:r>
              <a:rPr lang="de-DE" baseline="-25000" dirty="0" err="1" smtClean="0">
                <a:sym typeface="Wingdings 3" panose="05040102010807070707" pitchFamily="18" charset="2"/>
              </a:rPr>
              <a:t>y</a:t>
            </a:r>
            <a:endParaRPr lang="de-DE" baseline="-25000" dirty="0">
              <a:sym typeface="Wingdings 3" panose="05040102010807070707" pitchFamily="18" charset="2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 smtClean="0">
                <a:sym typeface="Wingdings 3" panose="05040102010807070707" pitchFamily="18" charset="2"/>
              </a:rPr>
              <a:t>p = </a:t>
            </a:r>
            <a:r>
              <a:rPr lang="de-DE" dirty="0" err="1" smtClean="0">
                <a:sym typeface="Wingdings 3" panose="05040102010807070707" pitchFamily="18" charset="2"/>
              </a:rPr>
              <a:t>p</a:t>
            </a:r>
            <a:r>
              <a:rPr lang="de-DE" baseline="-25000" dirty="0" err="1" smtClean="0">
                <a:sym typeface="Wingdings 3" panose="05040102010807070707" pitchFamily="18" charset="2"/>
              </a:rPr>
              <a:t>W</a:t>
            </a:r>
            <a:r>
              <a:rPr lang="de-DE" baseline="-40000" dirty="0" err="1" smtClean="0">
                <a:sym typeface="Wingdings 3" panose="05040102010807070707" pitchFamily="18" charset="2"/>
              </a:rPr>
              <a:t>y</a:t>
            </a:r>
            <a:r>
              <a:rPr lang="de-DE" dirty="0" smtClean="0">
                <a:sym typeface="Wingdings 3" panose="05040102010807070707" pitchFamily="18" charset="2"/>
              </a:rPr>
              <a:t> – </a:t>
            </a:r>
            <a:r>
              <a:rPr lang="de-DE" dirty="0" err="1" smtClean="0">
                <a:sym typeface="Wingdings 3" panose="05040102010807070707" pitchFamily="18" charset="2"/>
              </a:rPr>
              <a:t>p</a:t>
            </a:r>
            <a:r>
              <a:rPr lang="de-DE" baseline="-25000" dirty="0" err="1" smtClean="0">
                <a:sym typeface="Wingdings 3" panose="05040102010807070707" pitchFamily="18" charset="2"/>
              </a:rPr>
              <a:t>G</a:t>
            </a:r>
            <a:r>
              <a:rPr lang="de-DE" baseline="-40000" dirty="0" err="1" smtClean="0">
                <a:sym typeface="Wingdings 3" panose="05040102010807070707" pitchFamily="18" charset="2"/>
              </a:rPr>
              <a:t>x</a:t>
            </a:r>
            <a:endParaRPr lang="de-DE" baseline="-40000" dirty="0" smtClean="0">
              <a:sym typeface="Wingdings 3" panose="05040102010807070707" pitchFamily="18" charset="2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>
                <a:sym typeface="Wingdings 3" panose="05040102010807070707" pitchFamily="18" charset="2"/>
              </a:rPr>
              <a:t>p </a:t>
            </a:r>
            <a:r>
              <a:rPr lang="de-DE" dirty="0" smtClean="0">
                <a:sym typeface="Wingdings 3" panose="05040102010807070707" pitchFamily="18" charset="2"/>
              </a:rPr>
              <a:t>&gt; 0 s </a:t>
            </a:r>
            <a:r>
              <a:rPr lang="de-DE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→</a:t>
            </a: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 Gewinn</a:t>
            </a:r>
            <a:endParaRPr lang="de-DE" dirty="0" smtClean="0">
              <a:sym typeface="Wingdings 3" panose="05040102010807070707" pitchFamily="18" charset="2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>
                <a:sym typeface="Wingdings 3" panose="05040102010807070707" pitchFamily="18" charset="2"/>
              </a:rPr>
              <a:t>p &lt;</a:t>
            </a:r>
            <a:r>
              <a:rPr lang="de-DE" dirty="0" smtClean="0">
                <a:sym typeface="Wingdings 3" panose="05040102010807070707" pitchFamily="18" charset="2"/>
              </a:rPr>
              <a:t> </a:t>
            </a:r>
            <a:r>
              <a:rPr lang="de-DE" dirty="0">
                <a:sym typeface="Wingdings 3" panose="05040102010807070707" pitchFamily="18" charset="2"/>
              </a:rPr>
              <a:t>0 s </a:t>
            </a:r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→</a:t>
            </a:r>
            <a:r>
              <a:rPr lang="de-DE" dirty="0">
                <a:ea typeface="Cambria Math" panose="02040503050406030204" pitchFamily="18" charset="0"/>
                <a:sym typeface="Wingdings 3" panose="05040102010807070707" pitchFamily="18" charset="2"/>
              </a:rPr>
              <a:t> </a:t>
            </a: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Verlust</a:t>
            </a:r>
          </a:p>
          <a:p>
            <a:pPr lvl="1"/>
            <a:r>
              <a:rPr lang="de-DE" dirty="0" smtClean="0">
                <a:sym typeface="Wingdings 3" panose="05040102010807070707" pitchFamily="18" charset="2"/>
              </a:rPr>
              <a:t>bei </a:t>
            </a:r>
            <a:r>
              <a:rPr lang="de-DE" dirty="0" err="1" smtClean="0">
                <a:sym typeface="Wingdings 3" panose="05040102010807070707" pitchFamily="18" charset="2"/>
              </a:rPr>
              <a:t>limes</a:t>
            </a:r>
            <a:r>
              <a:rPr lang="de-DE" dirty="0" smtClean="0">
                <a:sym typeface="Wingdings 3" panose="05040102010807070707" pitchFamily="18" charset="2"/>
              </a:rPr>
              <a:t> </a:t>
            </a:r>
            <a:r>
              <a:rPr lang="de-DE" dirty="0" err="1" smtClean="0">
                <a:sym typeface="Wingdings 3" panose="05040102010807070707" pitchFamily="18" charset="2"/>
              </a:rPr>
              <a:t>p</a:t>
            </a:r>
            <a:r>
              <a:rPr lang="de-DE" baseline="-25000" dirty="0" err="1" smtClean="0">
                <a:sym typeface="Wingdings 3" panose="05040102010807070707" pitchFamily="18" charset="2"/>
              </a:rPr>
              <a:t>G</a:t>
            </a:r>
            <a:r>
              <a:rPr lang="de-DE" baseline="-40000" dirty="0" err="1" smtClean="0">
                <a:sym typeface="Wingdings 3" panose="05040102010807070707" pitchFamily="18" charset="2"/>
              </a:rPr>
              <a:t>x</a:t>
            </a:r>
            <a:r>
              <a:rPr lang="de-DE" dirty="0" smtClean="0">
                <a:sym typeface="Wingdings 3" panose="05040102010807070707" pitchFamily="18" charset="2"/>
              </a:rPr>
              <a:t> </a:t>
            </a:r>
            <a:r>
              <a:rPr lang="de-DE" dirty="0" smtClean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⇾</a:t>
            </a: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 0 Sekunden ist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∆</a:t>
            </a:r>
            <a:r>
              <a:rPr lang="de-DE" dirty="0">
                <a:sym typeface="Wingdings 3" panose="05040102010807070707" pitchFamily="18" charset="2"/>
              </a:rPr>
              <a:t>p </a:t>
            </a:r>
            <a:r>
              <a:rPr lang="de-DE" dirty="0" smtClean="0">
                <a:sym typeface="Wingdings 3" panose="05040102010807070707" pitchFamily="18" charset="2"/>
              </a:rPr>
              <a:t>immer &gt; </a:t>
            </a:r>
            <a:r>
              <a:rPr lang="de-DE" dirty="0">
                <a:sym typeface="Wingdings 3" panose="05040102010807070707" pitchFamily="18" charset="2"/>
              </a:rPr>
              <a:t>0 s </a:t>
            </a:r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  <a:sym typeface="Wingdings 3" panose="05040102010807070707" pitchFamily="18" charset="2"/>
              </a:rPr>
              <a:t>→</a:t>
            </a:r>
            <a:r>
              <a:rPr lang="de-DE" dirty="0">
                <a:ea typeface="Cambria Math" panose="02040503050406030204" pitchFamily="18" charset="0"/>
                <a:sym typeface="Wingdings 3" panose="05040102010807070707" pitchFamily="18" charset="2"/>
              </a:rPr>
              <a:t> </a:t>
            </a: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immer Gewinn</a:t>
            </a:r>
          </a:p>
          <a:p>
            <a:pPr marL="0" indent="0">
              <a:buNone/>
            </a:pPr>
            <a:endParaRPr lang="de-DE" dirty="0" smtClean="0">
              <a:ea typeface="Cambria Math" panose="02040503050406030204" pitchFamily="18" charset="0"/>
              <a:sym typeface="Wingdings 3" panose="05040102010807070707" pitchFamily="18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„So gebt dem Kaiser, was des Kaiser´s ist!“ </a:t>
            </a:r>
            <a:r>
              <a:rPr lang="de-DE" sz="1400" i="1" dirty="0" smtClean="0">
                <a:ea typeface="Cambria Math" panose="02040503050406030204" pitchFamily="18" charset="0"/>
                <a:sym typeface="Wingdings 3" panose="05040102010807070707" pitchFamily="18" charset="2"/>
              </a:rPr>
              <a:t>Jesus</a:t>
            </a:r>
            <a:r>
              <a:rPr lang="de-DE" sz="1400" i="1" dirty="0">
                <a:ea typeface="Cambria Math" panose="02040503050406030204" pitchFamily="18" charset="0"/>
                <a:sym typeface="Wingdings 3" panose="05040102010807070707" pitchFamily="18" charset="2"/>
              </a:rPr>
              <a:t>, Lutherbibel (Matthäus 22,21)</a:t>
            </a:r>
            <a:endParaRPr lang="de-DE" sz="1400" i="1" dirty="0" smtClean="0">
              <a:ea typeface="Cambria Math" panose="02040503050406030204" pitchFamily="18" charset="0"/>
              <a:sym typeface="Wingdings 3" panose="05040102010807070707" pitchFamily="18" charset="2"/>
            </a:endParaRPr>
          </a:p>
          <a:p>
            <a:endParaRPr lang="de-DE" dirty="0" smtClean="0">
              <a:ea typeface="Cambria Math" panose="02040503050406030204" pitchFamily="18" charset="0"/>
              <a:sym typeface="Wingdings 3" panose="05040102010807070707" pitchFamily="18" charset="2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4514850"/>
            <a:ext cx="3962400" cy="207067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495425" y="4857750"/>
            <a:ext cx="600075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610225" y="5343525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ym typeface="Wingdings 3" panose="05040102010807070707" pitchFamily="18" charset="2"/>
              </a:rPr>
              <a:t></a:t>
            </a:r>
            <a:endParaRPr lang="de-DE" sz="4400" dirty="0"/>
          </a:p>
        </p:txBody>
      </p:sp>
      <p:sp>
        <p:nvSpPr>
          <p:cNvPr id="8" name="Textfeld 7"/>
          <p:cNvSpPr txBox="1"/>
          <p:nvPr/>
        </p:nvSpPr>
        <p:spPr>
          <a:xfrm>
            <a:off x="6705600" y="5086349"/>
            <a:ext cx="184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/>
              <a:t>?</a:t>
            </a:r>
            <a:r>
              <a:rPr lang="de-DE" sz="7200" dirty="0" smtClean="0">
                <a:solidFill>
                  <a:srgbClr val="FF0000"/>
                </a:solidFill>
              </a:rPr>
              <a:t>?</a:t>
            </a:r>
            <a:r>
              <a:rPr lang="de-DE" sz="7200" dirty="0" smtClean="0">
                <a:solidFill>
                  <a:srgbClr val="FFC000"/>
                </a:solidFill>
              </a:rPr>
              <a:t>?</a:t>
            </a:r>
            <a:endParaRPr lang="de-DE" sz="7200" dirty="0">
              <a:solidFill>
                <a:srgbClr val="FFC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62950" y="4602718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? = 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de-DE" dirty="0" smtClean="0"/>
              <a:t> = Schenkung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480" y="4979764"/>
            <a:ext cx="2270613" cy="112816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8362950" y="5317181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?</a:t>
            </a:r>
            <a:r>
              <a:rPr lang="de-DE" dirty="0"/>
              <a:t> =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362950" y="6269558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?</a:t>
            </a:r>
            <a:r>
              <a:rPr lang="de-DE" dirty="0"/>
              <a:t> =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4" b="25057"/>
          <a:stretch/>
        </p:blipFill>
        <p:spPr>
          <a:xfrm>
            <a:off x="8779002" y="6286678"/>
            <a:ext cx="3174873" cy="3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2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Wie bestimmen die Ökonomen den Wert einer Ware?</a:t>
            </a:r>
            <a:endParaRPr lang="de-DE" sz="3600" dirty="0"/>
          </a:p>
        </p:txBody>
      </p:sp>
      <p:pic>
        <p:nvPicPr>
          <p:cNvPr id="1026" name="Picture 2" descr="Sonnenblumen Brot von Bajelmg. Ein Thermomix ® Rezept aus der Kategorie Brot  &amp; Brötchen auf www.rezeptwelt.de, der Thermomix ® Communit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3659187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70965" y="4183746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=</a:t>
            </a:r>
            <a:endParaRPr lang="de-DE" sz="3600" dirty="0"/>
          </a:p>
        </p:txBody>
      </p:sp>
      <p:pic>
        <p:nvPicPr>
          <p:cNvPr id="5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4953733" y="3928635"/>
            <a:ext cx="1174843" cy="1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0 Cent Münzen der EU-Länder | MD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23" y="3928635"/>
            <a:ext cx="1238887" cy="12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012825" y="5772150"/>
            <a:ext cx="689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1 Brot 		    = 		2,50 Euro</a:t>
            </a:r>
            <a:endParaRPr lang="de-DE" sz="3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3" t="14583" r="47704" b="80833"/>
          <a:stretch/>
        </p:blipFill>
        <p:spPr>
          <a:xfrm rot="10800000">
            <a:off x="1012825" y="1873915"/>
            <a:ext cx="4718315" cy="94941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12825" y="2876550"/>
            <a:ext cx="5115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Aristoteles in </a:t>
            </a:r>
            <a:r>
              <a:rPr lang="de-DE" sz="1200" i="1" dirty="0" err="1" smtClean="0"/>
              <a:t>Ethica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Nicomachea</a:t>
            </a:r>
            <a:r>
              <a:rPr lang="de-DE" sz="1200" i="1" dirty="0" smtClean="0"/>
              <a:t>, 322 </a:t>
            </a:r>
            <a:r>
              <a:rPr lang="de-DE" sz="1200" i="1" dirty="0" err="1" smtClean="0"/>
              <a:t>vuZ</a:t>
            </a:r>
            <a:r>
              <a:rPr lang="de-DE" sz="1200" i="1" dirty="0" smtClean="0"/>
              <a:t>, zitiert im Kapital v K Marx, 1.Bd, S.73</a:t>
            </a:r>
            <a:endParaRPr lang="de-DE" sz="12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6638925" y="1785452"/>
            <a:ext cx="5010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„Die Gleichung W = G ist </a:t>
            </a:r>
            <a:r>
              <a:rPr lang="de-DE" dirty="0" smtClean="0"/>
              <a:t>der Ausdruck des Wertes einer </a:t>
            </a:r>
            <a:r>
              <a:rPr lang="de-DE" dirty="0" smtClean="0"/>
              <a:t>Ware. Solche </a:t>
            </a:r>
            <a:r>
              <a:rPr lang="de-DE" dirty="0" smtClean="0"/>
              <a:t>verschiedenen Dinge wären ohne ihre Wesensgleichheit sonst nicht als kommensurable Größen aufeinander beziehbar.“ </a:t>
            </a:r>
            <a:r>
              <a:rPr lang="de-DE" sz="1200" i="1" dirty="0" smtClean="0"/>
              <a:t>KM1, S.73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1588090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900" y="250825"/>
            <a:ext cx="9067800" cy="62547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Kontrollfragen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07374"/>
              </p:ext>
            </p:extLst>
          </p:nvPr>
        </p:nvGraphicFramePr>
        <p:xfrm>
          <a:off x="723900" y="1129241"/>
          <a:ext cx="10467975" cy="536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467"/>
                <a:gridCol w="3101508"/>
              </a:tblGrid>
              <a:tr h="596312">
                <a:tc>
                  <a:txBody>
                    <a:bodyPr/>
                    <a:lstStyle/>
                    <a:p>
                      <a:r>
                        <a:rPr lang="de-DE" dirty="0" smtClean="0"/>
                        <a:t>Frage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Antwort</a:t>
                      </a:r>
                      <a:endParaRPr lang="de-DE" dirty="0"/>
                    </a:p>
                  </a:txBody>
                  <a:tcPr/>
                </a:tc>
              </a:tr>
              <a:tr h="596312">
                <a:tc>
                  <a:txBody>
                    <a:bodyPr/>
                    <a:lstStyle/>
                    <a:p>
                      <a:r>
                        <a:rPr lang="de-DE" dirty="0" smtClean="0"/>
                        <a:t>Kann man reale Mengen gegeneinander tauschen? (z.B. Eier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smtClean="0">
                          <a:sym typeface="Wingdings 3" panose="05040102010807070707" pitchFamily="18" charset="2"/>
                        </a:rPr>
                        <a:t> Tomaten)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96312">
                <a:tc>
                  <a:txBody>
                    <a:bodyPr/>
                    <a:lstStyle/>
                    <a:p>
                      <a:r>
                        <a:rPr lang="de-DE" dirty="0" smtClean="0"/>
                        <a:t>Kann man Größen gegeneinander tauschen? (z.B. Masse </a:t>
                      </a:r>
                      <a:r>
                        <a:rPr lang="de-DE" dirty="0" smtClean="0">
                          <a:sym typeface="Wingdings 3" panose="05040102010807070707" pitchFamily="18" charset="2"/>
                        </a:rPr>
                        <a:t> Volumen)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96312">
                <a:tc>
                  <a:txBody>
                    <a:bodyPr/>
                    <a:lstStyle/>
                    <a:p>
                      <a:r>
                        <a:rPr lang="de-DE" dirty="0" smtClean="0">
                          <a:sym typeface="Wingdings 3" panose="05040102010807070707" pitchFamily="18" charset="2"/>
                        </a:rPr>
                        <a:t>Kann man Zahlen gegeneinander tauschen? (z.B. 5  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96312">
                <a:tc>
                  <a:txBody>
                    <a:bodyPr/>
                    <a:lstStyle/>
                    <a:p>
                      <a:r>
                        <a:rPr lang="de-DE" dirty="0" smtClean="0">
                          <a:sym typeface="Wingdings 3" panose="05040102010807070707" pitchFamily="18" charset="2"/>
                        </a:rPr>
                        <a:t>Sind elektronische Spannungszustände das Gleiche wie eine reale Menge?</a:t>
                      </a:r>
                      <a:endParaRPr lang="de-DE" dirty="0">
                        <a:sym typeface="Wingdings 3" panose="050401020108070707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96312">
                <a:tc>
                  <a:txBody>
                    <a:bodyPr/>
                    <a:lstStyle/>
                    <a:p>
                      <a:r>
                        <a:rPr lang="de-DE" dirty="0" smtClean="0">
                          <a:sym typeface="Wingdings 3" panose="05040102010807070707" pitchFamily="18" charset="2"/>
                        </a:rPr>
                        <a:t>Sind elektronische Spannungszustände das Gleiche wie eine Zahl?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96312">
                <a:tc>
                  <a:txBody>
                    <a:bodyPr/>
                    <a:lstStyle/>
                    <a:p>
                      <a:r>
                        <a:rPr lang="de-DE" dirty="0" smtClean="0">
                          <a:sym typeface="Wingdings 3" panose="05040102010807070707" pitchFamily="18" charset="2"/>
                        </a:rPr>
                        <a:t>Kann man den</a:t>
                      </a:r>
                      <a:r>
                        <a:rPr lang="de-DE" baseline="0" dirty="0" smtClean="0">
                          <a:sym typeface="Wingdings 3" panose="05040102010807070707" pitchFamily="18" charset="2"/>
                        </a:rPr>
                        <a:t> Tauschwert akkumulieren?</a:t>
                      </a:r>
                      <a:endParaRPr lang="de-DE" dirty="0" smtClean="0">
                        <a:sym typeface="Wingdings 3" panose="050401020108070707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96312">
                <a:tc>
                  <a:txBody>
                    <a:bodyPr/>
                    <a:lstStyle/>
                    <a:p>
                      <a:r>
                        <a:rPr lang="de-DE" dirty="0" smtClean="0">
                          <a:sym typeface="Wingdings 3" panose="05040102010807070707" pitchFamily="18" charset="2"/>
                        </a:rPr>
                        <a:t>Ist der Austausch () das</a:t>
                      </a:r>
                      <a:r>
                        <a:rPr lang="de-DE" baseline="0" dirty="0" smtClean="0">
                          <a:sym typeface="Wingdings 3" panose="05040102010807070707" pitchFamily="18" charset="2"/>
                        </a:rPr>
                        <a:t> Gleiche wie Gleichheit (=)?</a:t>
                      </a:r>
                      <a:endParaRPr lang="de-DE" dirty="0" smtClean="0">
                        <a:sym typeface="Wingdings 3" panose="050401020108070707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96312">
                <a:tc>
                  <a:txBody>
                    <a:bodyPr/>
                    <a:lstStyle/>
                    <a:p>
                      <a:r>
                        <a:rPr lang="de-DE" dirty="0" smtClean="0">
                          <a:sym typeface="Wingdings 3" panose="05040102010807070707" pitchFamily="18" charset="2"/>
                        </a:rPr>
                        <a:t>Ist der Tauschwert</a:t>
                      </a:r>
                      <a:r>
                        <a:rPr lang="de-DE" baseline="0" dirty="0" smtClean="0">
                          <a:sym typeface="Wingdings 3" panose="05040102010807070707" pitchFamily="18" charset="2"/>
                        </a:rPr>
                        <a:t> das Gleiche wie der Preis?</a:t>
                      </a:r>
                      <a:endParaRPr lang="de-DE" dirty="0" smtClean="0">
                        <a:sym typeface="Wingdings 3" panose="050401020108070707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175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Break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Bitte schön – Danke schön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3997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Themen-Angebote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multifaktorielle Gebrauchswert</a:t>
            </a:r>
          </a:p>
          <a:p>
            <a:r>
              <a:rPr lang="de-DE" dirty="0" smtClean="0"/>
              <a:t>die Gebrauchswertbedingungen des Warentausches</a:t>
            </a:r>
          </a:p>
          <a:p>
            <a:r>
              <a:rPr lang="de-DE" dirty="0" smtClean="0"/>
              <a:t>Geld: Von der individuellen zur gesellschaftlich </a:t>
            </a:r>
            <a:r>
              <a:rPr lang="de-DE" smtClean="0"/>
              <a:t>anerkannten Arbeitszeit</a:t>
            </a:r>
          </a:p>
          <a:p>
            <a:r>
              <a:rPr lang="de-DE" smtClean="0"/>
              <a:t>Geschichte </a:t>
            </a:r>
            <a:r>
              <a:rPr lang="de-DE" dirty="0"/>
              <a:t>der Geld- und </a:t>
            </a:r>
            <a:r>
              <a:rPr lang="de-DE" dirty="0" smtClean="0"/>
              <a:t>Warenwerte</a:t>
            </a:r>
          </a:p>
          <a:p>
            <a:r>
              <a:rPr lang="de-DE" dirty="0" smtClean="0"/>
              <a:t>Sind Metallbarren wirklich das perfekte Geld?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95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Wo stecken die Fehler?</a:t>
            </a:r>
            <a:endParaRPr lang="de-DE" dirty="0"/>
          </a:p>
        </p:txBody>
      </p:sp>
      <p:pic>
        <p:nvPicPr>
          <p:cNvPr id="1026" name="Picture 2" descr="Sonnenblumen Brot von Bajelmg. Ein Thermomix ® Rezept aus der Kategorie Brot  &amp; Brötchen auf www.rezeptwelt.de, der Thermomix ® Communit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3659187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70965" y="4183746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=</a:t>
            </a:r>
            <a:endParaRPr lang="de-DE" sz="3600" dirty="0"/>
          </a:p>
        </p:txBody>
      </p:sp>
      <p:pic>
        <p:nvPicPr>
          <p:cNvPr id="5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4953733" y="3928635"/>
            <a:ext cx="1174843" cy="1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0 Cent Münzen der EU-Länder | MD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23" y="3928635"/>
            <a:ext cx="1238887" cy="12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012825" y="5772150"/>
            <a:ext cx="689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1 Brot 		    = 		2,50 Euro</a:t>
            </a:r>
            <a:endParaRPr lang="de-DE" sz="3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3" t="14583" r="47704" b="80833"/>
          <a:stretch/>
        </p:blipFill>
        <p:spPr>
          <a:xfrm rot="10800000">
            <a:off x="1012825" y="1873915"/>
            <a:ext cx="4718315" cy="94941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12825" y="2876550"/>
            <a:ext cx="5115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Aristoteles in </a:t>
            </a:r>
            <a:r>
              <a:rPr lang="de-DE" sz="1200" i="1" dirty="0" err="1" smtClean="0"/>
              <a:t>Ethica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Nicomachea</a:t>
            </a:r>
            <a:r>
              <a:rPr lang="de-DE" sz="1200" i="1" dirty="0" smtClean="0"/>
              <a:t>, 322 </a:t>
            </a:r>
            <a:r>
              <a:rPr lang="de-DE" sz="1200" i="1" dirty="0" err="1" smtClean="0"/>
              <a:t>vuZ</a:t>
            </a:r>
            <a:r>
              <a:rPr lang="de-DE" sz="1200" i="1" dirty="0" smtClean="0"/>
              <a:t>, zitiert im Kapital v K Marx, 1.Bd, S.73</a:t>
            </a:r>
            <a:endParaRPr lang="de-DE" sz="12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6638925" y="1785452"/>
            <a:ext cx="501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„... ist der Ausdruck des Wertes einer Ware.</a:t>
            </a:r>
            <a:br>
              <a:rPr lang="de-DE" dirty="0" smtClean="0"/>
            </a:br>
            <a:r>
              <a:rPr lang="de-DE" dirty="0" smtClean="0"/>
              <a:t>Solche verschiedenen Dinge wären ohne ihre Wesensgleichheit sonst nicht als kommensurable Größen aufeinander beziehbar.“ </a:t>
            </a:r>
            <a:r>
              <a:rPr lang="de-DE" sz="1200" i="1" dirty="0" smtClean="0"/>
              <a:t>KM1, S.73</a:t>
            </a:r>
            <a:endParaRPr lang="de-DE" sz="1200" i="1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2952750" y="1304925"/>
            <a:ext cx="2266950" cy="733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5219701" y="1304925"/>
            <a:ext cx="2451364" cy="578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5219700" y="1304925"/>
            <a:ext cx="1828800" cy="1378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4229100" y="1304925"/>
            <a:ext cx="989012" cy="29412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endCxn id="3" idx="0"/>
          </p:cNvCxnSpPr>
          <p:nvPr/>
        </p:nvCxnSpPr>
        <p:spPr>
          <a:xfrm flipH="1">
            <a:off x="4459288" y="1304925"/>
            <a:ext cx="770792" cy="4467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Gleichheit (´=´ Zeichen)</a:t>
            </a:r>
            <a:endParaRPr lang="de-DE" dirty="0"/>
          </a:p>
        </p:txBody>
      </p:sp>
      <p:pic>
        <p:nvPicPr>
          <p:cNvPr id="3074" name="Picture 2" descr="Ernteprognose - Weniger, aber süße Äpfel - Lebensmittelpraxis.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61539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rne - Gesunde Rezepte und mehr | Gesundheitspor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91" y="1904389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2177" y="2479431"/>
            <a:ext cx="94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Sind</a:t>
            </a:r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5256840" y="2420059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=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712178" y="4434255"/>
            <a:ext cx="93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Ist</a:t>
            </a:r>
            <a:endParaRPr lang="de-DE" sz="3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222" y="3918316"/>
            <a:ext cx="2143125" cy="2143125"/>
          </a:xfrm>
          <a:prstGeom prst="rect">
            <a:avLst/>
          </a:prstGeom>
        </p:spPr>
      </p:pic>
      <p:pic>
        <p:nvPicPr>
          <p:cNvPr id="3080" name="Picture 8" descr="Säulen Zwergobstbaum Apfel green sensation, 21,00 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91" y="36553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256840" y="4403726"/>
            <a:ext cx="24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=</a:t>
            </a:r>
            <a:endParaRPr lang="de-DE" sz="3600" dirty="0"/>
          </a:p>
        </p:txBody>
      </p:sp>
      <p:sp>
        <p:nvSpPr>
          <p:cNvPr id="12" name="Textfeld 11"/>
          <p:cNvSpPr txBox="1"/>
          <p:nvPr/>
        </p:nvSpPr>
        <p:spPr>
          <a:xfrm>
            <a:off x="9728708" y="2420059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13" name="Textfeld 12"/>
          <p:cNvSpPr txBox="1"/>
          <p:nvPr/>
        </p:nvSpPr>
        <p:spPr>
          <a:xfrm>
            <a:off x="9728708" y="4403726"/>
            <a:ext cx="24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9053391" y="6133477"/>
            <a:ext cx="297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Links zu dem Begriff Gleichheit</a:t>
            </a:r>
          </a:p>
          <a:p>
            <a:r>
              <a:rPr lang="de-DE" sz="900" dirty="0">
                <a:hlinkClick r:id="rId6"/>
              </a:rPr>
              <a:t>http://konsikon.goldwert-akademie.de/?</a:t>
            </a:r>
            <a:r>
              <a:rPr lang="de-DE" sz="900" dirty="0" smtClean="0">
                <a:hlinkClick r:id="rId6"/>
              </a:rPr>
              <a:t>s=Gleichheit</a:t>
            </a:r>
            <a:endParaRPr lang="de-DE" sz="900" dirty="0" smtClean="0"/>
          </a:p>
          <a:p>
            <a:r>
              <a:rPr lang="de-DE" sz="900" dirty="0">
                <a:hlinkClick r:id="rId7"/>
              </a:rPr>
              <a:t>http://lexoekon.goldwert-akademie.de/?</a:t>
            </a:r>
            <a:r>
              <a:rPr lang="de-DE" sz="900" dirty="0" smtClean="0">
                <a:hlinkClick r:id="rId7"/>
              </a:rPr>
              <a:t>s=Gleichheit</a:t>
            </a:r>
            <a:endParaRPr lang="de-DE" sz="900" dirty="0"/>
          </a:p>
        </p:txBody>
      </p:sp>
      <p:sp>
        <p:nvSpPr>
          <p:cNvPr id="8" name="Textfeld 7"/>
          <p:cNvSpPr txBox="1"/>
          <p:nvPr/>
        </p:nvSpPr>
        <p:spPr>
          <a:xfrm>
            <a:off x="712177" y="6061441"/>
            <a:ext cx="762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Ist 		1 Ei 			= 		1 Ei ?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8203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Schlußfolgerung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58361" y="1690688"/>
            <a:ext cx="2690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/>
              <a:t>M</a:t>
            </a:r>
            <a:r>
              <a:rPr lang="de-DE" sz="4400" baseline="-25000" dirty="0" smtClean="0"/>
              <a:t>1</a:t>
            </a:r>
            <a:r>
              <a:rPr lang="de-DE" sz="4400" dirty="0" smtClean="0"/>
              <a:t> </a:t>
            </a:r>
            <a:r>
              <a:rPr lang="de-DE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de-DE" sz="4400" dirty="0" smtClean="0">
                <a:ea typeface="Cambria Math" panose="02040503050406030204" pitchFamily="18" charset="0"/>
              </a:rPr>
              <a:t> </a:t>
            </a:r>
            <a:r>
              <a:rPr lang="de-DE" sz="4400" dirty="0" smtClean="0">
                <a:ea typeface="Cambria Math" panose="02040503050406030204" pitchFamily="18" charset="0"/>
              </a:rPr>
              <a:t>M</a:t>
            </a:r>
            <a:r>
              <a:rPr lang="de-DE" sz="4400" baseline="-25000" dirty="0" smtClean="0">
                <a:ea typeface="Cambria Math" panose="02040503050406030204" pitchFamily="18" charset="0"/>
              </a:rPr>
              <a:t>2</a:t>
            </a:r>
            <a:endParaRPr lang="de-DE" sz="4400" baseline="-25000" dirty="0"/>
          </a:p>
        </p:txBody>
      </p:sp>
      <p:sp>
        <p:nvSpPr>
          <p:cNvPr id="4" name="Textfeld 3"/>
          <p:cNvSpPr txBox="1"/>
          <p:nvPr/>
        </p:nvSpPr>
        <p:spPr>
          <a:xfrm>
            <a:off x="4466492" y="1690688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Zwei reale Mengen (erst recht unterschiedliche reale Mengen) sind prinzipiell nicht das Gleiche!</a:t>
            </a:r>
            <a:r>
              <a:rPr lang="de-DE" baseline="30000" dirty="0"/>
              <a:t> 1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87996" y="2645733"/>
            <a:ext cx="9108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Übertragung der Aussage auf ...</a:t>
            </a:r>
            <a:endParaRPr lang="de-DE" sz="4000" dirty="0"/>
          </a:p>
        </p:txBody>
      </p:sp>
      <p:sp>
        <p:nvSpPr>
          <p:cNvPr id="26" name="Textfeld 25"/>
          <p:cNvSpPr txBox="1"/>
          <p:nvPr/>
        </p:nvSpPr>
        <p:spPr>
          <a:xfrm>
            <a:off x="3805436" y="3970363"/>
            <a:ext cx="24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de-DE" sz="3600" dirty="0"/>
          </a:p>
        </p:txBody>
      </p:sp>
      <p:sp>
        <p:nvSpPr>
          <p:cNvPr id="30" name="Textfeld 29"/>
          <p:cNvSpPr txBox="1"/>
          <p:nvPr/>
        </p:nvSpPr>
        <p:spPr>
          <a:xfrm>
            <a:off x="6304084" y="2306008"/>
            <a:ext cx="5609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30000" dirty="0" smtClean="0"/>
              <a:t>1</a:t>
            </a:r>
            <a:r>
              <a:rPr lang="de-DE" sz="1000" dirty="0" smtClean="0"/>
              <a:t> Beweisführung </a:t>
            </a:r>
            <a:r>
              <a:rPr lang="de-DE" sz="1000" dirty="0"/>
              <a:t>siehe </a:t>
            </a:r>
            <a:r>
              <a:rPr lang="de-DE" sz="1000" dirty="0">
                <a:hlinkClick r:id="rId2"/>
              </a:rPr>
              <a:t>http://konsikon.goldwert-akademie.de/grundlagen/reale-mengen/eigenschaften</a:t>
            </a:r>
            <a:r>
              <a:rPr lang="de-DE" sz="1000" dirty="0" smtClean="0">
                <a:hlinkClick r:id="rId2"/>
              </a:rPr>
              <a:t>/</a:t>
            </a:r>
            <a:endParaRPr lang="de-DE" sz="1000" dirty="0"/>
          </a:p>
        </p:txBody>
      </p:sp>
      <p:pic>
        <p:nvPicPr>
          <p:cNvPr id="31" name="Picture 2" descr="Sonnenblumen Brot von Bajelmg. Ein Thermomix ® Rezept aus der Kategorie Brot  &amp; Brötchen auf www.rezeptwelt.de, der Thermomix ® Communit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41" y="3415174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4639408" y="3661630"/>
            <a:ext cx="1174843" cy="1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50 Cent Münzen der EU-Länder | MD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98" y="3661630"/>
            <a:ext cx="1238887" cy="12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feld 33"/>
          <p:cNvSpPr txBox="1"/>
          <p:nvPr/>
        </p:nvSpPr>
        <p:spPr>
          <a:xfrm>
            <a:off x="1012825" y="5772150"/>
            <a:ext cx="689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1 Brot 		 </a:t>
            </a:r>
            <a:r>
              <a:rPr lang="de-DE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de-DE" sz="3600" dirty="0" smtClean="0"/>
              <a:t> </a:t>
            </a:r>
            <a:r>
              <a:rPr lang="de-DE" sz="3600" dirty="0" smtClean="0"/>
              <a:t>	2,50 Euro !</a:t>
            </a:r>
            <a:endParaRPr lang="de-DE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7781925" y="3884605"/>
            <a:ext cx="33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, welche somit falsch ist.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725508" y="5811681"/>
            <a:ext cx="33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, welche somit falsch ist.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28799" y="1684294"/>
            <a:ext cx="211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rgbClr val="FF0000"/>
                </a:solidFill>
              </a:rPr>
              <a:t>X</a:t>
            </a:r>
            <a:endParaRPr lang="de-DE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3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kann man miteinander vergleichen?</a:t>
            </a:r>
            <a:endParaRPr lang="de-DE" dirty="0"/>
          </a:p>
        </p:txBody>
      </p:sp>
      <p:pic>
        <p:nvPicPr>
          <p:cNvPr id="3" name="Picture 6" descr="main image of &quot;Gewebesack 25 Kilogramm aus Polypropylen mit großen Masch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78" y="1690688"/>
            <a:ext cx="2482551" cy="24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thematisches Denken: Maße und Gewich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1865163"/>
            <a:ext cx="32004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90625" y="4438650"/>
            <a:ext cx="872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Masse 				mit 			Masse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90625" y="5210175"/>
            <a:ext cx="615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</a:t>
            </a:r>
            <a:r>
              <a:rPr lang="de-DE" baseline="-25000" dirty="0" err="1" smtClean="0"/>
              <a:t>Sack</a:t>
            </a:r>
            <a:r>
              <a:rPr lang="de-DE" baseline="-25000" dirty="0" smtClean="0"/>
              <a:t> Kartoffeln</a:t>
            </a:r>
            <a:r>
              <a:rPr lang="de-DE" dirty="0" smtClean="0"/>
              <a:t>			=		25 x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9289" t="23819" r="10383" b="4182"/>
          <a:stretch/>
        </p:blipFill>
        <p:spPr>
          <a:xfrm>
            <a:off x="7505700" y="4381501"/>
            <a:ext cx="1400176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9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kann man miteinander vergleichen?</a:t>
            </a:r>
            <a:endParaRPr lang="de-DE" dirty="0"/>
          </a:p>
        </p:txBody>
      </p:sp>
      <p:pic>
        <p:nvPicPr>
          <p:cNvPr id="6146" name="Picture 2" descr="5-Zimmer Wohnung zum Verkauf, Am Wasserhäuschen 4, 01723 Wilsdruff,  Sächsische Schweiz-Osterzgebirge (Kreis) | Mapio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4836"/>
            <a:ext cx="3566452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796" y="2075961"/>
            <a:ext cx="2200981" cy="134082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90625" y="4438650"/>
            <a:ext cx="872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Länge				mit 		Länge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2475" y="5495925"/>
            <a:ext cx="7220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allgemein: Größen der gleichen Art!</a:t>
            </a:r>
            <a:endParaRPr lang="de-DE" sz="3200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5886450" y="3062796"/>
            <a:ext cx="1" cy="882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7839075" y="3008794"/>
            <a:ext cx="0" cy="936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5886450" y="3750707"/>
            <a:ext cx="19526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838200" y="3838575"/>
            <a:ext cx="285750" cy="106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1095729" y="3750707"/>
            <a:ext cx="285750" cy="106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381479" y="3645121"/>
            <a:ext cx="285750" cy="106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1639008" y="3556921"/>
            <a:ext cx="285750" cy="106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1904365" y="3468721"/>
            <a:ext cx="285750" cy="106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2169722" y="3370767"/>
            <a:ext cx="285750" cy="106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2444604" y="3275766"/>
            <a:ext cx="285750" cy="106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2702133" y="3188965"/>
            <a:ext cx="285750" cy="106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1190625" y="4941405"/>
            <a:ext cx="872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de-DE" baseline="-25000" dirty="0" smtClean="0"/>
              <a:t>Zimmer</a:t>
            </a:r>
            <a:r>
              <a:rPr lang="de-DE" dirty="0" smtClean="0"/>
              <a:t>				   = 	8 x	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de-DE" baseline="-25000" dirty="0" smtClean="0"/>
              <a:t>1 Fuß</a:t>
            </a:r>
            <a:endParaRPr lang="de-DE" baseline="-25000" dirty="0"/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1035258" y="3062796"/>
            <a:ext cx="1822242" cy="576372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15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900" y="29845"/>
            <a:ext cx="10515600" cy="1325563"/>
          </a:xfrm>
        </p:spPr>
        <p:txBody>
          <a:bodyPr/>
          <a:lstStyle/>
          <a:p>
            <a:r>
              <a:rPr lang="de-DE" dirty="0" smtClean="0"/>
              <a:t>Was kann miteinander vergleichen?</a:t>
            </a:r>
            <a:endParaRPr lang="de-DE" dirty="0"/>
          </a:p>
        </p:txBody>
      </p:sp>
      <p:pic>
        <p:nvPicPr>
          <p:cNvPr id="7170" name="Picture 2" descr="Stellenangebot: Online-Redakteur Auto / Motorrad (m/w) | AUTO MOTOR UND 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61" y="1476375"/>
            <a:ext cx="6289278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3833812"/>
            <a:ext cx="2352676" cy="11763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837" y="3243262"/>
            <a:ext cx="2619375" cy="17430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00075" y="5889338"/>
            <a:ext cx="844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allgemein: Größenwerte der gleichen Einheit!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838200" y="526507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80 km/h					=					50 mph ???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88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Microsoft Office PowerPoint</Application>
  <PresentationFormat>Breitbild</PresentationFormat>
  <Paragraphs>259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Wingdings</vt:lpstr>
      <vt:lpstr>Wingdings 3</vt:lpstr>
      <vt:lpstr>Office Theme</vt:lpstr>
      <vt:lpstr>Das Geld- und Finanzsystem</vt:lpstr>
      <vt:lpstr>Finanzen</vt:lpstr>
      <vt:lpstr>Wie bestimmen die Ökonomen den Wert einer Ware?</vt:lpstr>
      <vt:lpstr>Wo stecken die Fehler?</vt:lpstr>
      <vt:lpstr>Gleichheit (´=´ Zeichen)</vt:lpstr>
      <vt:lpstr>Schlußfolgerung</vt:lpstr>
      <vt:lpstr>Was kann man miteinander vergleichen?</vt:lpstr>
      <vt:lpstr>Was kann man miteinander vergleichen?</vt:lpstr>
      <vt:lpstr>Was kann miteinander vergleichen?</vt:lpstr>
      <vt:lpstr>reale Mengen ...</vt:lpstr>
      <vt:lpstr>zurück zu Aristoteles</vt:lpstr>
      <vt:lpstr>falsch, njein, richtig</vt:lpstr>
      <vt:lpstr>zurück zu Aristoteles ...</vt:lpstr>
      <vt:lpstr>Ware und Warenwert</vt:lpstr>
      <vt:lpstr>Sind reale Mengen das Gleiche wie eine ihrer Eigenschaft?</vt:lpstr>
      <vt:lpstr>Geld und Geldwert</vt:lpstr>
      <vt:lpstr>Was sind die vergleichbaren Größen zwischen ...</vt:lpstr>
      <vt:lpstr>Die 3 ökonomischen Größen</vt:lpstr>
      <vt:lpstr>reale Mengen und deren ökonomisch interessante Größe</vt:lpstr>
      <vt:lpstr>zurück zu Euro (Dollar, Yen &amp; Co ...)</vt:lpstr>
      <vt:lpstr>mathematische Operationsmöglichkeiten</vt:lpstr>
      <vt:lpstr>zurück zu Euro (Dollar, Yen &amp; Co)</vt:lpstr>
      <vt:lpstr>Die Produktwerte der Euronen</vt:lpstr>
      <vt:lpstr>Vergleich der Produktwerte</vt:lpstr>
      <vt:lpstr>Gleichwertigkeit</vt:lpstr>
      <vt:lpstr>Gleichwertigkeit</vt:lpstr>
      <vt:lpstr>Bilanzierung der Händler</vt:lpstr>
      <vt:lpstr>Bilanzierung aus der Sicht der Warenproduzenten</vt:lpstr>
      <vt:lpstr>Bilanzierung aus Sicht der Geldproduzenten</vt:lpstr>
      <vt:lpstr>Kontrollfragen</vt:lpstr>
      <vt:lpstr>Break</vt:lpstr>
      <vt:lpstr>weitere Themen-Angebote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Geld- und Finanzsystem</dc:title>
  <cp:lastModifiedBy>Ingo Eißmann</cp:lastModifiedBy>
  <cp:revision>64</cp:revision>
  <cp:lastPrinted>2022-02-03T08:47:23Z</cp:lastPrinted>
  <dcterms:created xsi:type="dcterms:W3CDTF">2022-02-01T11:23:15Z</dcterms:created>
  <dcterms:modified xsi:type="dcterms:W3CDTF">2022-11-03T20:50:10Z</dcterms:modified>
</cp:coreProperties>
</file>