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4" r:id="rId3"/>
    <p:sldId id="284" r:id="rId4"/>
    <p:sldId id="302" r:id="rId5"/>
    <p:sldId id="303" r:id="rId6"/>
    <p:sldId id="257" r:id="rId7"/>
    <p:sldId id="260" r:id="rId8"/>
    <p:sldId id="290" r:id="rId9"/>
    <p:sldId id="289" r:id="rId10"/>
    <p:sldId id="286" r:id="rId11"/>
    <p:sldId id="287" r:id="rId12"/>
    <p:sldId id="288" r:id="rId13"/>
    <p:sldId id="292" r:id="rId14"/>
    <p:sldId id="293" r:id="rId15"/>
    <p:sldId id="299" r:id="rId16"/>
    <p:sldId id="291" r:id="rId17"/>
    <p:sldId id="300" r:id="rId18"/>
    <p:sldId id="259" r:id="rId19"/>
    <p:sldId id="264" r:id="rId20"/>
    <p:sldId id="265" r:id="rId21"/>
    <p:sldId id="266" r:id="rId22"/>
    <p:sldId id="267" r:id="rId23"/>
    <p:sldId id="283" r:id="rId24"/>
    <p:sldId id="268" r:id="rId25"/>
    <p:sldId id="269" r:id="rId26"/>
    <p:sldId id="270" r:id="rId27"/>
    <p:sldId id="273" r:id="rId28"/>
    <p:sldId id="274" r:id="rId29"/>
    <p:sldId id="281" r:id="rId30"/>
    <p:sldId id="279" r:id="rId31"/>
    <p:sldId id="282" r:id="rId32"/>
    <p:sldId id="280" r:id="rId33"/>
    <p:sldId id="278" r:id="rId34"/>
    <p:sldId id="277" r:id="rId35"/>
    <p:sldId id="297" r:id="rId36"/>
    <p:sldId id="304" r:id="rId37"/>
    <p:sldId id="305" r:id="rId38"/>
    <p:sldId id="298" r:id="rId39"/>
    <p:sldId id="306" r:id="rId40"/>
    <p:sldId id="296" r:id="rId41"/>
    <p:sldId id="295" r:id="rId42"/>
  </p:sldIdLst>
  <p:sldSz cx="9144000" cy="6858000" type="screen4x3"/>
  <p:notesSz cx="6865938" cy="9998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900"/>
    <a:srgbClr val="CC6600"/>
    <a:srgbClr val="996633"/>
    <a:srgbClr val="CCCC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FCC2388B-3436-44C6-9CC4-3052389F2A67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49990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9110" y="9496437"/>
            <a:ext cx="2975240" cy="49990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EBADF915-1502-4D1E-BAB6-FE8AF805F3B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847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240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110" y="0"/>
            <a:ext cx="2975240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94" y="4749087"/>
            <a:ext cx="5492750" cy="449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37"/>
            <a:ext cx="2975240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110" y="9496437"/>
            <a:ext cx="2975240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C10F53-3926-4CED-A250-26C7D0C7AD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030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9ABCC-3BDD-4059-9564-3F130581045D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z="800" dirty="0" smtClean="0"/>
              <a:t>Zerfall eines direkten Warentausches W</a:t>
            </a:r>
            <a:r>
              <a:rPr lang="de-DE" sz="800" baseline="-25000" dirty="0" smtClean="0"/>
              <a:t>1</a:t>
            </a:r>
            <a:r>
              <a:rPr lang="de-DE" sz="800" dirty="0" smtClean="0"/>
              <a:t>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/>
              <a:t>W</a:t>
            </a:r>
            <a:r>
              <a:rPr lang="de-DE" sz="800" baseline="-25000" dirty="0" smtClean="0"/>
              <a:t>2</a:t>
            </a:r>
            <a:r>
              <a:rPr lang="de-DE" sz="800" dirty="0" smtClean="0">
                <a:sym typeface="Wingdings 3" pitchFamily="18" charset="2"/>
              </a:rPr>
              <a:t/>
            </a:r>
            <a:br>
              <a:rPr lang="de-DE" sz="800" dirty="0" smtClean="0">
                <a:sym typeface="Wingdings 3" pitchFamily="18" charset="2"/>
              </a:rPr>
            </a:br>
            <a:r>
              <a:rPr lang="de-DE" sz="800" dirty="0" smtClean="0"/>
              <a:t>in zwei getrennte Tauschprozesse</a:t>
            </a:r>
            <a:br>
              <a:rPr lang="de-DE" sz="800" dirty="0" smtClean="0"/>
            </a:br>
            <a:r>
              <a:rPr lang="de-DE" sz="800" dirty="0" smtClean="0"/>
              <a:t>W</a:t>
            </a:r>
            <a:r>
              <a:rPr lang="de-DE" sz="800" baseline="-25000" dirty="0" smtClean="0"/>
              <a:t>1</a:t>
            </a:r>
            <a:r>
              <a:rPr lang="de-DE" sz="800" dirty="0" smtClean="0"/>
              <a:t>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>
                <a:sym typeface="Uc_211" pitchFamily="2" charset="2"/>
              </a:rPr>
              <a:t>Geld +</a:t>
            </a:r>
            <a:r>
              <a:rPr lang="de-DE" sz="800" baseline="-25000" dirty="0" smtClean="0">
                <a:sym typeface="Uc_211" pitchFamily="2" charset="2"/>
              </a:rPr>
              <a:t> </a:t>
            </a:r>
            <a:r>
              <a:rPr lang="de-DE" sz="800" dirty="0" smtClean="0">
                <a:sym typeface="Uc_211" pitchFamily="2" charset="2"/>
              </a:rPr>
              <a:t>Geld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/>
              <a:t>W</a:t>
            </a:r>
            <a:r>
              <a:rPr lang="de-DE" sz="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853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9ABCC-3BDD-4059-9564-3F130581045D}" type="slidenum">
              <a:rPr lang="de-DE" smtClean="0"/>
              <a:pPr/>
              <a:t>22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z="800" dirty="0" smtClean="0"/>
              <a:t>Zerfall eines direkten Warentausches W</a:t>
            </a:r>
            <a:r>
              <a:rPr lang="de-DE" sz="800" baseline="-25000" dirty="0" smtClean="0"/>
              <a:t>1</a:t>
            </a:r>
            <a:r>
              <a:rPr lang="de-DE" sz="800" dirty="0" smtClean="0"/>
              <a:t>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/>
              <a:t>W</a:t>
            </a:r>
            <a:r>
              <a:rPr lang="de-DE" sz="800" baseline="-25000" dirty="0" smtClean="0"/>
              <a:t>2</a:t>
            </a:r>
            <a:r>
              <a:rPr lang="de-DE" sz="800" dirty="0" smtClean="0">
                <a:sym typeface="Wingdings 3" pitchFamily="18" charset="2"/>
              </a:rPr>
              <a:t/>
            </a:r>
            <a:br>
              <a:rPr lang="de-DE" sz="800" dirty="0" smtClean="0">
                <a:sym typeface="Wingdings 3" pitchFamily="18" charset="2"/>
              </a:rPr>
            </a:br>
            <a:r>
              <a:rPr lang="de-DE" sz="800" dirty="0" smtClean="0"/>
              <a:t>in zwei getrennte Tauschprozesse</a:t>
            </a:r>
            <a:br>
              <a:rPr lang="de-DE" sz="800" dirty="0" smtClean="0"/>
            </a:br>
            <a:r>
              <a:rPr lang="de-DE" sz="800" dirty="0" smtClean="0"/>
              <a:t>W</a:t>
            </a:r>
            <a:r>
              <a:rPr lang="de-DE" sz="800" baseline="-25000" dirty="0" smtClean="0"/>
              <a:t>1</a:t>
            </a:r>
            <a:r>
              <a:rPr lang="de-DE" sz="800" dirty="0" smtClean="0"/>
              <a:t>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>
                <a:sym typeface="Uc_211" pitchFamily="2" charset="2"/>
              </a:rPr>
              <a:t>Geld +</a:t>
            </a:r>
            <a:r>
              <a:rPr lang="de-DE" sz="800" baseline="-25000" dirty="0" smtClean="0">
                <a:sym typeface="Uc_211" pitchFamily="2" charset="2"/>
              </a:rPr>
              <a:t> </a:t>
            </a:r>
            <a:r>
              <a:rPr lang="de-DE" sz="800" dirty="0" smtClean="0">
                <a:sym typeface="Uc_211" pitchFamily="2" charset="2"/>
              </a:rPr>
              <a:t>Geld </a:t>
            </a:r>
            <a:r>
              <a:rPr lang="de-DE" sz="800" dirty="0" smtClean="0">
                <a:sym typeface="Wingdings 3" pitchFamily="18" charset="2"/>
              </a:rPr>
              <a:t> </a:t>
            </a:r>
            <a:r>
              <a:rPr lang="de-DE" sz="800" dirty="0" smtClean="0"/>
              <a:t>W</a:t>
            </a:r>
            <a:r>
              <a:rPr lang="de-DE" sz="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3455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BA9E-E157-4878-9C2B-46D7F264A8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88FD-422B-474B-B0B9-8BB5DAB9C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2454F-622F-40A0-AAF0-2522590538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0BC5D-56A2-4E88-B271-24DD054E23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1525-7BC4-4A6F-8185-C0EF47EAC7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C531-8A43-4724-9B0B-B5A35E949D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2D860-D593-45C6-81FB-7AFD9180F1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048D-E5E4-4FAD-AEEF-66B249DA3F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6CF7E-487A-48A8-9616-5C9A457A9C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0B78-89C5-493A-B778-4FBEADC30B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4AB7-B6E9-4A39-A759-9B8B5E97B9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BEA0-78E8-4D24-B0D6-4ECB9E49EB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8DA7F2-254D-4D1C-B1E5-1C6C27F3F2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hyperlink" Target="http://www.heartsofiron.eu/forum/userpix/106_gneisenau01_1.jpg" TargetMode="External"/><Relationship Id="rId7" Type="http://schemas.openxmlformats.org/officeDocument/2006/relationships/image" Target="../media/image1.wmf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3.wmf"/><Relationship Id="rId5" Type="http://schemas.openxmlformats.org/officeDocument/2006/relationships/image" Target="../media/image4.jpe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jpeg"/><Relationship Id="rId9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904845" y="1865313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Apfel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4551" y="4076700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Birne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288885" y="1844675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Birne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364088" y="4076700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Apfel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555776" y="1187460"/>
            <a:ext cx="1518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Apfelpflücker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4856787" y="1187460"/>
            <a:ext cx="16594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Birnenpflücker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52375" y="1857375"/>
            <a:ext cx="739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vor dem</a:t>
            </a:r>
            <a:br>
              <a:rPr lang="de-DE" sz="1200" dirty="0"/>
            </a:br>
            <a:r>
              <a:rPr lang="de-DE" sz="1200" dirty="0"/>
              <a:t>Tausch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77769" y="4005064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nach dem</a:t>
            </a:r>
            <a:br>
              <a:rPr lang="de-DE" sz="1200" dirty="0"/>
            </a:br>
            <a:r>
              <a:rPr lang="de-DE" sz="1200" dirty="0"/>
              <a:t>Tausch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979712" y="1628800"/>
            <a:ext cx="0" cy="31683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058690" y="4581128"/>
            <a:ext cx="107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/>
              <a:t>Zeitachse</a:t>
            </a:r>
          </a:p>
        </p:txBody>
      </p:sp>
      <p:cxnSp>
        <p:nvCxnSpPr>
          <p:cNvPr id="7180" name="AutoShape 17"/>
          <p:cNvCxnSpPr>
            <a:cxnSpLocks noChangeShapeType="1"/>
            <a:stCxn id="7170" idx="2"/>
            <a:endCxn id="7173" idx="0"/>
          </p:cNvCxnSpPr>
          <p:nvPr/>
        </p:nvCxnSpPr>
        <p:spPr bwMode="auto">
          <a:xfrm rot="16200000" flipH="1">
            <a:off x="3568665" y="1926050"/>
            <a:ext cx="1842055" cy="2459243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7181" name="AutoShape 18"/>
          <p:cNvCxnSpPr>
            <a:cxnSpLocks noChangeShapeType="1"/>
            <a:stCxn id="7172" idx="2"/>
            <a:endCxn id="7171" idx="0"/>
          </p:cNvCxnSpPr>
          <p:nvPr/>
        </p:nvCxnSpPr>
        <p:spPr bwMode="auto">
          <a:xfrm rot="5400000">
            <a:off x="3597010" y="2023186"/>
            <a:ext cx="1862693" cy="2244334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103438" y="1938338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2051050" y="4090988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2</a:t>
            </a:r>
          </a:p>
        </p:txBody>
      </p:sp>
      <p:sp>
        <p:nvSpPr>
          <p:cNvPr id="7186" name="Oval 23"/>
          <p:cNvSpPr>
            <a:spLocks noChangeArrowheads="1"/>
          </p:cNvSpPr>
          <p:nvPr/>
        </p:nvSpPr>
        <p:spPr bwMode="auto">
          <a:xfrm>
            <a:off x="3707904" y="2779713"/>
            <a:ext cx="1657350" cy="720725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FFC000"/>
              </a:solidFill>
            </a:endParaRPr>
          </a:p>
        </p:txBody>
      </p:sp>
      <p:sp>
        <p:nvSpPr>
          <p:cNvPr id="7187" name="Text Box 24"/>
          <p:cNvSpPr txBox="1">
            <a:spLocks noChangeArrowheads="1"/>
          </p:cNvSpPr>
          <p:nvPr/>
        </p:nvSpPr>
        <p:spPr bwMode="auto">
          <a:xfrm>
            <a:off x="6595218" y="2915652"/>
            <a:ext cx="855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Waren</a:t>
            </a:r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6471210" y="1837273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Produkte</a:t>
            </a: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6466273" y="4130496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Produkte</a:t>
            </a:r>
          </a:p>
        </p:txBody>
      </p:sp>
      <p:cxnSp>
        <p:nvCxnSpPr>
          <p:cNvPr id="23" name="Gerade Verbindung mit Pfeil 22"/>
          <p:cNvCxnSpPr>
            <a:stCxn id="7188" idx="2"/>
            <a:endCxn id="7187" idx="0"/>
          </p:cNvCxnSpPr>
          <p:nvPr/>
        </p:nvCxnSpPr>
        <p:spPr>
          <a:xfrm rot="5400000">
            <a:off x="6669627" y="2560070"/>
            <a:ext cx="709047" cy="211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7187" idx="2"/>
            <a:endCxn id="7189" idx="0"/>
          </p:cNvCxnSpPr>
          <p:nvPr/>
        </p:nvCxnSpPr>
        <p:spPr>
          <a:xfrm rot="5400000">
            <a:off x="6598926" y="3706330"/>
            <a:ext cx="845512" cy="282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123728" y="2928934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Tauschphase</a:t>
            </a:r>
          </a:p>
        </p:txBody>
      </p:sp>
      <p:cxnSp>
        <p:nvCxnSpPr>
          <p:cNvPr id="30" name="Gerade Verbindung 29"/>
          <p:cNvCxnSpPr>
            <a:stCxn id="7182" idx="1"/>
            <a:endCxn id="7185" idx="1"/>
          </p:cNvCxnSpPr>
          <p:nvPr/>
        </p:nvCxnSpPr>
        <p:spPr>
          <a:xfrm rot="16200000" flipH="1">
            <a:off x="966593" y="3145031"/>
            <a:ext cx="21689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38798" y="1844824"/>
            <a:ext cx="20162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1 mg </a:t>
            </a:r>
            <a:r>
              <a:rPr lang="de-DE" dirty="0">
                <a:solidFill>
                  <a:srgbClr val="FFC000"/>
                </a:solidFill>
              </a:rPr>
              <a:t>Gold mit</a:t>
            </a:r>
          </a:p>
          <a:p>
            <a:r>
              <a:rPr lang="de-DE" sz="2400" dirty="0">
                <a:solidFill>
                  <a:srgbClr val="FFC000"/>
                </a:solidFill>
                <a:latin typeface="Times New Roman"/>
                <a:cs typeface="Times New Roman"/>
              </a:rPr>
              <a:t>p</a:t>
            </a:r>
            <a:r>
              <a:rPr lang="de-DE" baseline="-25000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 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1071546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Apfelpflücker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104" y="1071546"/>
            <a:ext cx="2356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Birnenpflücker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1816763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048788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1628775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27305" y="458112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endCxn id="21" idx="0"/>
          </p:cNvCxnSpPr>
          <p:nvPr/>
        </p:nvCxnSpPr>
        <p:spPr bwMode="auto">
          <a:xfrm>
            <a:off x="3635896" y="2564904"/>
            <a:ext cx="3267814" cy="1584176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2"/>
          </p:cNvCxnSpPr>
          <p:nvPr/>
        </p:nvCxnSpPr>
        <p:spPr bwMode="auto">
          <a:xfrm flipH="1">
            <a:off x="3714776" y="2583488"/>
            <a:ext cx="3132134" cy="149336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4211960" y="2708276"/>
            <a:ext cx="2076460" cy="114935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051720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Tausch-Phase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860909" y="1865313"/>
            <a:ext cx="17830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 </a:t>
            </a:r>
            <a:r>
              <a:rPr lang="de-DE" dirty="0">
                <a:solidFill>
                  <a:srgbClr val="FF0000"/>
                </a:solidFill>
              </a:rPr>
              <a:t>Ä</a:t>
            </a:r>
            <a:r>
              <a:rPr lang="de-DE" dirty="0" smtClean="0">
                <a:solidFill>
                  <a:srgbClr val="FF0000"/>
                </a:solidFill>
              </a:rPr>
              <a:t>pfel </a:t>
            </a:r>
            <a:r>
              <a:rPr lang="de-DE" dirty="0">
                <a:solidFill>
                  <a:srgbClr val="FF0000"/>
                </a:solidFill>
              </a:rPr>
              <a:t>mit</a:t>
            </a:r>
          </a:p>
          <a:p>
            <a:r>
              <a:rPr lang="de-DE" sz="2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>
                <a:solidFill>
                  <a:srgbClr val="FF0000"/>
                </a:solidFill>
              </a:rPr>
              <a:t> = </a:t>
            </a:r>
            <a:r>
              <a:rPr lang="de-DE" dirty="0" smtClean="0">
                <a:solidFill>
                  <a:srgbClr val="FF0000"/>
                </a:solidFill>
              </a:rPr>
              <a:t>1 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12160" y="4149080"/>
            <a:ext cx="17830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 </a:t>
            </a:r>
            <a:r>
              <a:rPr lang="de-DE" dirty="0">
                <a:solidFill>
                  <a:srgbClr val="FF0000"/>
                </a:solidFill>
              </a:rPr>
              <a:t>Ä</a:t>
            </a:r>
            <a:r>
              <a:rPr lang="de-DE" dirty="0" smtClean="0">
                <a:solidFill>
                  <a:srgbClr val="FF0000"/>
                </a:solidFill>
              </a:rPr>
              <a:t>pfel </a:t>
            </a:r>
            <a:r>
              <a:rPr lang="de-DE" dirty="0">
                <a:solidFill>
                  <a:srgbClr val="FF0000"/>
                </a:solidFill>
              </a:rPr>
              <a:t>mit</a:t>
            </a:r>
          </a:p>
          <a:p>
            <a:r>
              <a:rPr lang="de-DE" sz="2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>
                <a:solidFill>
                  <a:srgbClr val="FF0000"/>
                </a:solidFill>
              </a:rPr>
              <a:t> = </a:t>
            </a:r>
            <a:r>
              <a:rPr lang="de-DE" dirty="0" smtClean="0">
                <a:solidFill>
                  <a:srgbClr val="FF0000"/>
                </a:solidFill>
              </a:rPr>
              <a:t>1 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43205" y="4064360"/>
            <a:ext cx="20162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1 mg </a:t>
            </a:r>
            <a:r>
              <a:rPr lang="de-DE" dirty="0">
                <a:solidFill>
                  <a:srgbClr val="FFC000"/>
                </a:solidFill>
              </a:rPr>
              <a:t>Gold mit</a:t>
            </a:r>
          </a:p>
          <a:p>
            <a:r>
              <a:rPr lang="de-DE" sz="2400" dirty="0">
                <a:solidFill>
                  <a:srgbClr val="FFC000"/>
                </a:solidFill>
                <a:latin typeface="Times New Roman"/>
                <a:cs typeface="Times New Roman"/>
              </a:rPr>
              <a:t>p</a:t>
            </a:r>
            <a:r>
              <a:rPr lang="de-DE" baseline="-25000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 h</a:t>
            </a:r>
            <a:endParaRPr lang="de-DE" baseline="-25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1071546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Apfelpflücker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104" y="1071546"/>
            <a:ext cx="2356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Birnenpflücker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1816763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048788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1628775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27305" y="458112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</p:cNvCxnSpPr>
          <p:nvPr/>
        </p:nvCxnSpPr>
        <p:spPr bwMode="auto">
          <a:xfrm>
            <a:off x="3820225" y="2492375"/>
            <a:ext cx="3148564" cy="1584325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</p:cNvCxnSpPr>
          <p:nvPr/>
        </p:nvCxnSpPr>
        <p:spPr bwMode="auto">
          <a:xfrm rot="5400000">
            <a:off x="4481337" y="1825796"/>
            <a:ext cx="1585694" cy="2916114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4211960" y="2708276"/>
            <a:ext cx="2076460" cy="114935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051720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Tausch-Phase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779335" y="1772816"/>
            <a:ext cx="17926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1 mg </a:t>
            </a:r>
            <a:r>
              <a:rPr lang="de-DE" dirty="0">
                <a:solidFill>
                  <a:srgbClr val="FFC000"/>
                </a:solidFill>
              </a:rPr>
              <a:t>Gold mit</a:t>
            </a:r>
          </a:p>
          <a:p>
            <a:r>
              <a:rPr lang="de-DE" sz="2400" dirty="0">
                <a:solidFill>
                  <a:srgbClr val="FFC000"/>
                </a:solidFill>
                <a:latin typeface="Times New Roman"/>
                <a:cs typeface="Times New Roman"/>
              </a:rPr>
              <a:t>p</a:t>
            </a:r>
            <a:r>
              <a:rPr lang="de-DE" sz="1200" dirty="0">
                <a:solidFill>
                  <a:srgbClr val="FFC000"/>
                </a:solidFill>
                <a:latin typeface="+mn-lt"/>
                <a:cs typeface="Times New Roman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 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228184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1 mg </a:t>
            </a:r>
            <a:r>
              <a:rPr lang="de-DE" dirty="0">
                <a:solidFill>
                  <a:srgbClr val="FFC000"/>
                </a:solidFill>
              </a:rPr>
              <a:t>Gold mit</a:t>
            </a:r>
          </a:p>
          <a:p>
            <a:r>
              <a:rPr lang="de-DE" sz="2400" dirty="0">
                <a:solidFill>
                  <a:srgbClr val="FFC000"/>
                </a:solidFill>
                <a:latin typeface="Times New Roman"/>
                <a:cs typeface="Times New Roman"/>
              </a:rPr>
              <a:t>p</a:t>
            </a:r>
            <a:r>
              <a:rPr lang="de-DE" sz="1200" dirty="0">
                <a:solidFill>
                  <a:srgbClr val="FFC000"/>
                </a:solidFill>
                <a:latin typeface="+mn-lt"/>
                <a:cs typeface="Times New Roman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 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876933" y="1844675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12 Birnen </a:t>
            </a:r>
            <a:r>
              <a:rPr lang="de-DE" dirty="0">
                <a:solidFill>
                  <a:srgbClr val="009900"/>
                </a:solidFill>
              </a:rPr>
              <a:t>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>
                <a:solidFill>
                  <a:srgbClr val="009900"/>
                </a:solidFill>
              </a:rPr>
              <a:t>p</a:t>
            </a:r>
            <a:r>
              <a:rPr lang="de-DE" baseline="-25000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</a:t>
            </a:r>
            <a:r>
              <a:rPr lang="de-DE" dirty="0" smtClean="0">
                <a:solidFill>
                  <a:srgbClr val="009900"/>
                </a:solidFill>
              </a:rPr>
              <a:t>1 h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987824" y="4077072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12 Birnen </a:t>
            </a:r>
            <a:r>
              <a:rPr lang="de-DE" dirty="0">
                <a:solidFill>
                  <a:srgbClr val="009900"/>
                </a:solidFill>
              </a:rPr>
              <a:t>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>
                <a:solidFill>
                  <a:srgbClr val="009900"/>
                </a:solidFill>
              </a:rPr>
              <a:t>p</a:t>
            </a:r>
            <a:r>
              <a:rPr lang="de-DE" baseline="-25000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</a:t>
            </a:r>
            <a:r>
              <a:rPr lang="de-DE" dirty="0" smtClean="0">
                <a:solidFill>
                  <a:srgbClr val="009900"/>
                </a:solidFill>
              </a:rPr>
              <a:t>1 h</a:t>
            </a:r>
            <a:endParaRPr lang="de-DE" baseline="-25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223949" y="2686151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51500" y="261471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132138" y="2919504"/>
            <a:ext cx="2160587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223949" y="3891064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662613" y="389106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132138" y="4133950"/>
            <a:ext cx="2232025" cy="0"/>
          </a:xfrm>
          <a:prstGeom prst="line">
            <a:avLst/>
          </a:prstGeom>
          <a:ln>
            <a:solidFill>
              <a:srgbClr val="92D05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192588" y="3364012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3203848" y="2419438"/>
            <a:ext cx="2050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Apfel </a:t>
            </a:r>
            <a:r>
              <a:rPr lang="de-DE" dirty="0" smtClean="0">
                <a:solidFill>
                  <a:srgbClr val="FF0000"/>
                </a:solidFill>
              </a:rPr>
              <a:t>(</a:t>
            </a:r>
            <a:r>
              <a:rPr lang="de-DE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min)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275856" y="4279106"/>
            <a:ext cx="2076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92D050"/>
                </a:solidFill>
              </a:rPr>
              <a:t>1 Birne </a:t>
            </a:r>
            <a:r>
              <a:rPr lang="de-DE" dirty="0" smtClean="0">
                <a:solidFill>
                  <a:srgbClr val="92D050"/>
                </a:solidFill>
              </a:rPr>
              <a:t>(</a:t>
            </a:r>
            <a:r>
              <a:rPr lang="de-DE" dirty="0">
                <a:solidFill>
                  <a:srgbClr val="92D05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92D050"/>
                </a:solidFill>
              </a:rPr>
              <a:t> </a:t>
            </a:r>
            <a:r>
              <a:rPr lang="de-DE" dirty="0">
                <a:solidFill>
                  <a:srgbClr val="92D050"/>
                </a:solidFill>
              </a:rPr>
              <a:t>= 5 min)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de-DE" dirty="0" smtClean="0"/>
              <a:t>Warenströme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115616" y="2679303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51500" y="261471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235170" y="2919504"/>
            <a:ext cx="2160587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166237" y="3891064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662613" y="389106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235170" y="4133950"/>
            <a:ext cx="2232025" cy="0"/>
          </a:xfrm>
          <a:prstGeom prst="line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192588" y="3364012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3306880" y="2419438"/>
            <a:ext cx="1947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 Äpfel (</a:t>
            </a:r>
            <a:r>
              <a:rPr lang="de-DE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 h)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162864" y="4279106"/>
            <a:ext cx="21659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 </a:t>
            </a:r>
            <a:r>
              <a:rPr lang="de-DE" dirty="0" smtClean="0">
                <a:solidFill>
                  <a:srgbClr val="FFC000"/>
                </a:solidFill>
              </a:rPr>
              <a:t>(</a:t>
            </a:r>
            <a:r>
              <a:rPr lang="de-DE" dirty="0">
                <a:solidFill>
                  <a:srgbClr val="FFC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 h)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de-DE" dirty="0"/>
              <a:t>Waren- und </a:t>
            </a:r>
            <a:r>
              <a:rPr lang="de-DE" dirty="0" smtClean="0"/>
              <a:t>Geldstrom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223949" y="2686151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51500" y="261471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312444" y="2919504"/>
            <a:ext cx="2160587" cy="0"/>
          </a:xfrm>
          <a:prstGeom prst="line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223949" y="3891064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Apfelpflücker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662613" y="3891064"/>
            <a:ext cx="215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Birnenpflücker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325323" y="4133950"/>
            <a:ext cx="2232025" cy="0"/>
          </a:xfrm>
          <a:prstGeom prst="line">
            <a:avLst/>
          </a:prstGeom>
          <a:ln>
            <a:solidFill>
              <a:srgbClr val="92D05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3203848" y="2419438"/>
            <a:ext cx="2411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 (</a:t>
            </a:r>
            <a:r>
              <a:rPr lang="el-GR" dirty="0">
                <a:solidFill>
                  <a:srgbClr val="FFC000"/>
                </a:solidFill>
                <a:latin typeface="Times New Roman"/>
                <a:cs typeface="Times New Roman"/>
              </a:rPr>
              <a:t>π</a:t>
            </a:r>
            <a:r>
              <a:rPr lang="de-DE" dirty="0">
                <a:solidFill>
                  <a:srgbClr val="FFC000"/>
                </a:solidFill>
              </a:rPr>
              <a:t> = 5 min)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456162" y="4279106"/>
            <a:ext cx="21194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92D050"/>
                </a:solidFill>
              </a:rPr>
              <a:t>1 Birne (</a:t>
            </a:r>
            <a:r>
              <a:rPr lang="el-GR" dirty="0">
                <a:solidFill>
                  <a:srgbClr val="92D050"/>
                </a:solidFill>
                <a:latin typeface="Times New Roman"/>
                <a:cs typeface="Times New Roman"/>
              </a:rPr>
              <a:t>π</a:t>
            </a:r>
            <a:r>
              <a:rPr lang="de-DE" dirty="0">
                <a:solidFill>
                  <a:srgbClr val="92D050"/>
                </a:solidFill>
              </a:rPr>
              <a:t> = 5 min)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de-DE" dirty="0"/>
              <a:t>Waren- und Geldströmung (2)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735376" y="1372706"/>
            <a:ext cx="1225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/>
              <a:t>Person A</a:t>
            </a:r>
            <a:endParaRPr lang="de-DE" sz="2000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588224" y="1340768"/>
            <a:ext cx="1239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/>
              <a:t>Person B</a:t>
            </a:r>
            <a:endParaRPr lang="de-DE" sz="2000" dirty="0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5450399" y="2209131"/>
            <a:ext cx="1137825" cy="320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763713" y="448945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400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 flipV="1">
            <a:off x="5306380" y="4539504"/>
            <a:ext cx="1281844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851920" y="2059556"/>
            <a:ext cx="1571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  <a:endParaRPr lang="de-DE" sz="1400" baseline="-25000" dirty="0">
              <a:solidFill>
                <a:srgbClr val="FF0000"/>
              </a:solidFill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192588" y="4006854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6588224" y="4376458"/>
            <a:ext cx="151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C000"/>
                </a:solidFill>
              </a:rPr>
              <a:t>Produktmenge P</a:t>
            </a:r>
            <a:endParaRPr lang="de-DE" sz="1400" dirty="0">
              <a:solidFill>
                <a:srgbClr val="FFC000"/>
              </a:solidFill>
            </a:endParaRPr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 flipV="1">
            <a:off x="5306381" y="2564186"/>
            <a:ext cx="1137826" cy="1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5533895" y="5691632"/>
            <a:ext cx="1054329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3884570" y="5547616"/>
            <a:ext cx="151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C000"/>
                </a:solidFill>
              </a:rPr>
              <a:t>Produktmenge P</a:t>
            </a:r>
            <a:endParaRPr lang="de-DE" sz="1400" dirty="0">
              <a:solidFill>
                <a:srgbClr val="FFC000"/>
              </a:solidFill>
            </a:endParaRP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3837757" y="3893897"/>
            <a:ext cx="4373658" cy="90648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837757" y="5323547"/>
            <a:ext cx="4373658" cy="1129789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2162145" y="4191792"/>
            <a:ext cx="11767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009900"/>
                </a:solidFill>
              </a:rPr>
              <a:t>1. Vorgang</a:t>
            </a:r>
            <a:endParaRPr lang="de-DE" sz="1600" dirty="0">
              <a:solidFill>
                <a:srgbClr val="009900"/>
              </a:solidFill>
              <a:sym typeface="Uc_211" pitchFamily="2" charset="2"/>
            </a:endParaRP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2162145" y="5695174"/>
            <a:ext cx="11767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009900"/>
                </a:solidFill>
              </a:rPr>
              <a:t>2. Vorgang</a:t>
            </a:r>
            <a:endParaRPr lang="de-DE" sz="1600" dirty="0">
              <a:solidFill>
                <a:srgbClr val="009900"/>
              </a:solidFill>
              <a:sym typeface="Uc_211" pitchFamily="2" charset="2"/>
            </a:endParaRP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795338" y="714356"/>
            <a:ext cx="74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 smtClean="0"/>
              <a:t>Aufteilung </a:t>
            </a:r>
            <a:r>
              <a:rPr lang="de-DE" sz="2400" dirty="0"/>
              <a:t>des direkten </a:t>
            </a:r>
            <a:r>
              <a:rPr lang="de-DE" sz="2400" dirty="0" smtClean="0"/>
              <a:t>Warentausches</a:t>
            </a:r>
            <a:r>
              <a:rPr lang="de-DE" sz="2400" dirty="0"/>
              <a:t> </a:t>
            </a:r>
            <a:r>
              <a:rPr lang="de-DE" sz="2400" dirty="0" smtClean="0"/>
              <a:t>W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 3" panose="05040102010807070707" pitchFamily="18" charset="2"/>
              </a:rPr>
              <a:t> W</a:t>
            </a:r>
            <a:r>
              <a:rPr lang="de-DE" sz="2400" baseline="-25000" dirty="0" smtClean="0">
                <a:sym typeface="Wingdings 3" panose="05040102010807070707" pitchFamily="18" charset="2"/>
              </a:rPr>
              <a:t>2</a:t>
            </a:r>
            <a:endParaRPr lang="de-DE" sz="2400" dirty="0">
              <a:sym typeface="Uc_211" pitchFamily="2" charset="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561254" y="2401143"/>
            <a:ext cx="15389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  <a:endParaRPr lang="de-DE" sz="1400" baseline="-25000" dirty="0">
              <a:solidFill>
                <a:srgbClr val="0070C0"/>
              </a:solidFill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91415" y="3140968"/>
            <a:ext cx="74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 smtClean="0"/>
              <a:t>in zwei Vorgänge W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 3" panose="05040102010807070707" pitchFamily="18" charset="2"/>
              </a:rPr>
              <a:t> P und P  W</a:t>
            </a:r>
            <a:r>
              <a:rPr lang="de-DE" sz="2400" baseline="-25000" dirty="0" smtClean="0">
                <a:sym typeface="Wingdings 3" panose="05040102010807070707" pitchFamily="18" charset="2"/>
              </a:rPr>
              <a:t>2</a:t>
            </a:r>
            <a:endParaRPr lang="de-DE" sz="2400" baseline="-25000" dirty="0">
              <a:sym typeface="Uc_211" pitchFamily="2" charset="2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858249" y="3985991"/>
            <a:ext cx="1571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  <a:endParaRPr lang="de-DE" sz="1400" baseline="-25000" dirty="0">
              <a:solidFill>
                <a:srgbClr val="FF0000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5378391" y="4176258"/>
            <a:ext cx="1137825" cy="320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612110" y="6021934"/>
            <a:ext cx="15389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  <a:endParaRPr lang="de-DE" sz="1400" baseline="-25000" dirty="0">
              <a:solidFill>
                <a:srgbClr val="0070C0"/>
              </a:solidFill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flipH="1" flipV="1">
            <a:off x="5461887" y="6168356"/>
            <a:ext cx="1137826" cy="1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837757" y="1903924"/>
            <a:ext cx="4373658" cy="90648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163343" y="2197596"/>
            <a:ext cx="15720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009900"/>
                </a:solidFill>
              </a:rPr>
              <a:t>direkter Tausch</a:t>
            </a:r>
            <a:endParaRPr lang="de-DE" sz="1600" dirty="0">
              <a:solidFill>
                <a:srgbClr val="009900"/>
              </a:solidFill>
              <a:sym typeface="Uc_21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657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915816" y="1415260"/>
            <a:ext cx="1225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/>
              <a:t>Person A</a:t>
            </a:r>
            <a:endParaRPr lang="de-DE" sz="2000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444208" y="1414577"/>
            <a:ext cx="1239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/>
              <a:t>Person B</a:t>
            </a:r>
            <a:endParaRPr lang="de-DE" sz="2000" dirty="0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192588" y="28019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Eigentumsverhältnisse während eines doppelten Tausches W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 3" panose="05040102010807070707" pitchFamily="18" charset="2"/>
              </a:rPr>
              <a:t></a:t>
            </a:r>
            <a:r>
              <a:rPr lang="de-DE" sz="2400" dirty="0" smtClean="0"/>
              <a:t> P und P </a:t>
            </a:r>
            <a:r>
              <a:rPr lang="de-DE" sz="2400" dirty="0" smtClean="0">
                <a:sym typeface="Wingdings 3" panose="05040102010807070707" pitchFamily="18" charset="2"/>
              </a:rPr>
              <a:t> </a:t>
            </a:r>
            <a:r>
              <a:rPr lang="de-DE" sz="2400" dirty="0" smtClean="0"/>
              <a:t>W</a:t>
            </a:r>
            <a:r>
              <a:rPr lang="de-DE" sz="2400" baseline="-25000" dirty="0" smtClean="0"/>
              <a:t>2</a:t>
            </a:r>
            <a:endParaRPr lang="de-DE" sz="2400" baseline="-25000" dirty="0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4865754" y="3056989"/>
            <a:ext cx="1074398" cy="151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372200" y="2894743"/>
            <a:ext cx="151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C000"/>
                </a:solidFill>
              </a:rPr>
              <a:t>Produktmenge P</a:t>
            </a:r>
            <a:endParaRPr lang="de-DE" sz="1400" dirty="0">
              <a:solidFill>
                <a:srgbClr val="FFC000"/>
              </a:solidFill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957831" y="4702535"/>
            <a:ext cx="1054329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909620" y="4558519"/>
            <a:ext cx="151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C000"/>
                </a:solidFill>
              </a:rPr>
              <a:t>Produktmenge P</a:t>
            </a:r>
            <a:endParaRPr lang="de-DE" sz="1400" dirty="0">
              <a:solidFill>
                <a:srgbClr val="FFC000"/>
              </a:solidFill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727988" y="2719950"/>
            <a:ext cx="13595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009900"/>
                </a:solidFill>
              </a:rPr>
              <a:t>1. Austausch</a:t>
            </a:r>
            <a:endParaRPr lang="de-DE" sz="1600" dirty="0">
              <a:solidFill>
                <a:srgbClr val="009900"/>
              </a:solidFill>
              <a:sym typeface="Uc_211" pitchFamily="2" charset="2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55576" y="4704526"/>
            <a:ext cx="13595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009900"/>
                </a:solidFill>
              </a:rPr>
              <a:t>2. Austausch</a:t>
            </a:r>
            <a:endParaRPr lang="de-DE" sz="1600" dirty="0">
              <a:solidFill>
                <a:srgbClr val="009900"/>
              </a:solidFill>
              <a:sym typeface="Uc_211" pitchFamily="2" charset="2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889037" y="2698464"/>
            <a:ext cx="15389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  <a:endParaRPr lang="de-DE" sz="1400" baseline="-25000" dirty="0">
              <a:solidFill>
                <a:srgbClr val="FF0000"/>
              </a:solidFill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4860032" y="2842480"/>
            <a:ext cx="1137825" cy="320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372200" y="4827056"/>
            <a:ext cx="15389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  <a:endParaRPr lang="de-DE" sz="1400" baseline="-25000" dirty="0">
              <a:solidFill>
                <a:srgbClr val="0070C0"/>
              </a:solidFill>
            </a:endParaRPr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 flipV="1">
            <a:off x="4932040" y="4971071"/>
            <a:ext cx="1137826" cy="1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30907" y="1794302"/>
            <a:ext cx="1986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Eigentumsverhältnisse</a:t>
            </a:r>
            <a:br>
              <a:rPr lang="de-DE" sz="1400" dirty="0" smtClean="0"/>
            </a:br>
            <a:r>
              <a:rPr lang="de-DE" sz="1400" dirty="0" smtClean="0"/>
              <a:t>vor dem Austausch</a:t>
            </a:r>
            <a:endParaRPr lang="de-DE" sz="1400" dirty="0">
              <a:sym typeface="Uc_211" pitchFamily="2" charset="2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856977" y="1825079"/>
            <a:ext cx="1571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  <a:endParaRPr lang="de-DE" sz="1400" baseline="-25000" dirty="0">
              <a:solidFill>
                <a:srgbClr val="FF0000"/>
              </a:solidFill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300192" y="1772816"/>
            <a:ext cx="1672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  <a:r>
              <a:rPr lang="de-DE" sz="1400" baseline="-25000" dirty="0" smtClean="0"/>
              <a:t/>
            </a:r>
            <a:br>
              <a:rPr lang="de-DE" sz="1400" baseline="-25000" dirty="0" smtClean="0"/>
            </a:br>
            <a:r>
              <a:rPr lang="de-DE" sz="1400" dirty="0" smtClean="0">
                <a:solidFill>
                  <a:srgbClr val="FFCC00"/>
                </a:solidFill>
              </a:rPr>
              <a:t>+ Produktmenge P</a:t>
            </a:r>
            <a:endParaRPr lang="de-DE" sz="1400" dirty="0">
              <a:solidFill>
                <a:srgbClr val="FFCC00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755576" y="3573016"/>
            <a:ext cx="1986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Eigentumsverhältnisse</a:t>
            </a:r>
            <a:br>
              <a:rPr lang="de-DE" sz="1400" dirty="0" smtClean="0"/>
            </a:br>
            <a:r>
              <a:rPr lang="de-DE" sz="1400" dirty="0" smtClean="0"/>
              <a:t>nach dem 1. Vorgang</a:t>
            </a:r>
            <a:endParaRPr lang="de-DE" sz="1400" dirty="0">
              <a:sym typeface="Uc_211" pitchFamily="2" charset="2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843808" y="3603793"/>
            <a:ext cx="151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CC00"/>
                </a:solidFill>
              </a:rPr>
              <a:t>Produktmenge </a:t>
            </a:r>
            <a:r>
              <a:rPr lang="de-DE" sz="1400" dirty="0">
                <a:solidFill>
                  <a:srgbClr val="FFCC00"/>
                </a:solidFill>
              </a:rPr>
              <a:t>P</a:t>
            </a:r>
            <a:endParaRPr lang="de-DE" sz="1400" baseline="-25000" dirty="0">
              <a:solidFill>
                <a:srgbClr val="FFCC00"/>
              </a:solidFill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324033" y="3573016"/>
            <a:ext cx="1692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de-DE" sz="1400" dirty="0" smtClean="0">
                <a:solidFill>
                  <a:srgbClr val="FF0000"/>
                </a:solidFill>
              </a:rPr>
              <a:t>+ 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838271" y="5786100"/>
            <a:ext cx="1986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Eigentumsverhältnisse</a:t>
            </a:r>
            <a:br>
              <a:rPr lang="de-DE" sz="1400" dirty="0" smtClean="0"/>
            </a:br>
            <a:r>
              <a:rPr lang="de-DE" sz="1400" dirty="0" smtClean="0"/>
              <a:t>nach dem 2. Vorgang</a:t>
            </a:r>
            <a:endParaRPr lang="de-DE" sz="1400" dirty="0">
              <a:sym typeface="Uc_211" pitchFamily="2" charset="2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6295255" y="5786100"/>
            <a:ext cx="1672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de-DE" sz="1400" dirty="0" smtClean="0">
                <a:solidFill>
                  <a:srgbClr val="FFCC00"/>
                </a:solidFill>
              </a:rPr>
              <a:t>+ Produktmenge P</a:t>
            </a:r>
            <a:endParaRPr lang="de-DE" sz="1400" dirty="0">
              <a:solidFill>
                <a:srgbClr val="FFCC00"/>
              </a:solidFill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55575" y="2492896"/>
            <a:ext cx="7262121" cy="90648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754748" y="4509120"/>
            <a:ext cx="7262121" cy="90648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2899328" y="5786100"/>
            <a:ext cx="15389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Warenmenge W</a:t>
            </a:r>
            <a:r>
              <a:rPr lang="de-DE" sz="1400" baseline="-25000" dirty="0" smtClean="0">
                <a:solidFill>
                  <a:srgbClr val="0070C0"/>
                </a:solidFill>
              </a:rPr>
              <a:t>2</a:t>
            </a:r>
            <a:endParaRPr lang="de-DE" sz="1400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Zirkulation </a:t>
            </a:r>
            <a:r>
              <a:rPr lang="de-DE" dirty="0" smtClean="0"/>
              <a:t>der Produktmenge P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661323" y="3930474"/>
            <a:ext cx="1584176" cy="792163"/>
            <a:chOff x="3587299" y="2565400"/>
            <a:chExt cx="1584176" cy="792163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659927" y="2565400"/>
              <a:ext cx="1368425" cy="792163"/>
            </a:xfrm>
            <a:prstGeom prst="ellips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 flipH="1">
              <a:off x="3656959" y="2806686"/>
              <a:ext cx="71437" cy="73025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flipV="1">
              <a:off x="4961164" y="3038631"/>
              <a:ext cx="71437" cy="71437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3587299" y="2924944"/>
              <a:ext cx="1584176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00326" y="3750832"/>
            <a:ext cx="2478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FFCC00"/>
                </a:solidFill>
              </a:rPr>
              <a:t>Produktmenge P</a:t>
            </a:r>
            <a:endParaRPr lang="de-DE" sz="2400" dirty="0">
              <a:solidFill>
                <a:srgbClr val="FFCC00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45282" y="4407495"/>
            <a:ext cx="2478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FFCC00"/>
                </a:solidFill>
              </a:rPr>
              <a:t>Produktmenge P</a:t>
            </a:r>
            <a:endParaRPr lang="de-DE" sz="2400" dirty="0">
              <a:solidFill>
                <a:srgbClr val="FFCC0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37036" y="3388048"/>
            <a:ext cx="2512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Warenmenge W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803609" y="3649513"/>
            <a:ext cx="1137825" cy="320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 sz="240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372334" y="4839543"/>
            <a:ext cx="2512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Warenmenge W</a:t>
            </a:r>
            <a:r>
              <a:rPr lang="de-DE" sz="2400" baseline="-25000" dirty="0" smtClean="0">
                <a:solidFill>
                  <a:srgbClr val="0070C0"/>
                </a:solidFill>
              </a:rPr>
              <a:t>2</a:t>
            </a:r>
            <a:endParaRPr lang="de-DE" sz="2400" baseline="-25000" dirty="0">
              <a:solidFill>
                <a:srgbClr val="0070C0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3849250" y="5070374"/>
            <a:ext cx="1137826" cy="1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403648" y="2257708"/>
            <a:ext cx="16428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dirty="0" smtClean="0"/>
              <a:t>Person A</a:t>
            </a:r>
            <a:endParaRPr lang="de-DE" sz="2800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580112" y="2251536"/>
            <a:ext cx="16626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dirty="0" smtClean="0"/>
              <a:t>Person B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466075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2335985" y="2441377"/>
            <a:ext cx="21605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/>
              <a:t>Kerzenständer mit</a:t>
            </a:r>
          </a:p>
          <a:p>
            <a:r>
              <a:rPr lang="de-DE" dirty="0" err="1"/>
              <a:t>p</a:t>
            </a:r>
            <a:r>
              <a:rPr lang="de-DE" baseline="-25000" dirty="0" err="1">
                <a:cs typeface="Arial" charset="0"/>
              </a:rPr>
              <a:t>K</a:t>
            </a:r>
            <a:r>
              <a:rPr lang="de-DE" dirty="0">
                <a:cs typeface="Arial" charset="0"/>
              </a:rPr>
              <a:t> </a:t>
            </a:r>
            <a:r>
              <a:rPr lang="de-DE" dirty="0"/>
              <a:t>= </a:t>
            </a:r>
            <a:r>
              <a:rPr lang="de-DE" dirty="0" smtClean="0">
                <a:solidFill>
                  <a:srgbClr val="FF3300"/>
                </a:solidFill>
              </a:rPr>
              <a:t>1:10 h</a:t>
            </a:r>
            <a:endParaRPr lang="de-DE" dirty="0">
              <a:solidFill>
                <a:srgbClr val="FF3300"/>
              </a:solidFill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baseline="-25000" dirty="0">
                <a:latin typeface="+mn-lt"/>
                <a:cs typeface="Times New Roman" pitchFamily="18" charset="0"/>
              </a:rPr>
              <a:t>K</a:t>
            </a:r>
            <a:r>
              <a:rPr lang="de-DE" dirty="0"/>
              <a:t> = </a:t>
            </a:r>
            <a:r>
              <a:rPr lang="de-DE" dirty="0" err="1"/>
              <a:t>p</a:t>
            </a:r>
            <a:r>
              <a:rPr lang="de-DE" baseline="-25000" dirty="0" err="1">
                <a:cs typeface="Arial" charset="0"/>
              </a:rPr>
              <a:t>B</a:t>
            </a:r>
            <a:r>
              <a:rPr lang="de-DE" baseline="-25000" dirty="0">
                <a:cs typeface="Arial" charset="0"/>
              </a:rPr>
              <a:t> </a:t>
            </a:r>
            <a:r>
              <a:rPr lang="de-DE" dirty="0"/>
              <a:t>= </a:t>
            </a:r>
            <a:r>
              <a:rPr lang="de-DE" dirty="0" smtClean="0">
                <a:solidFill>
                  <a:srgbClr val="009900"/>
                </a:solidFill>
              </a:rPr>
              <a:t>1:40</a:t>
            </a:r>
            <a:r>
              <a:rPr lang="de-DE" dirty="0">
                <a:solidFill>
                  <a:srgbClr val="009900"/>
                </a:solidFill>
              </a:rPr>
              <a:t> </a:t>
            </a:r>
            <a:r>
              <a:rPr lang="de-DE" dirty="0" smtClean="0">
                <a:solidFill>
                  <a:srgbClr val="009900"/>
                </a:solidFill>
              </a:rPr>
              <a:t>h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409010" y="4652764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/>
              <a:t>500g Brot mit</a:t>
            </a:r>
            <a:br>
              <a:rPr lang="de-DE" dirty="0"/>
            </a:br>
            <a:r>
              <a:rPr lang="de-DE" dirty="0"/>
              <a:t> </a:t>
            </a:r>
            <a:r>
              <a:rPr lang="de-DE" dirty="0" err="1"/>
              <a:t>p</a:t>
            </a:r>
            <a:r>
              <a:rPr lang="de-DE" baseline="-25000" dirty="0" err="1"/>
              <a:t>B</a:t>
            </a:r>
            <a:r>
              <a:rPr lang="de-DE" dirty="0"/>
              <a:t> = </a:t>
            </a:r>
            <a:r>
              <a:rPr lang="de-DE" dirty="0" smtClean="0">
                <a:solidFill>
                  <a:srgbClr val="009900"/>
                </a:solidFill>
              </a:rPr>
              <a:t>1:40</a:t>
            </a:r>
            <a:r>
              <a:rPr lang="de-DE" dirty="0">
                <a:solidFill>
                  <a:srgbClr val="009900"/>
                </a:solidFill>
              </a:rPr>
              <a:t> </a:t>
            </a:r>
            <a:r>
              <a:rPr lang="de-DE" dirty="0" smtClean="0">
                <a:solidFill>
                  <a:srgbClr val="009900"/>
                </a:solidFill>
              </a:rPr>
              <a:t>h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433322" y="2420739"/>
            <a:ext cx="21677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/>
              <a:t>500g Brot mit</a:t>
            </a:r>
            <a:br>
              <a:rPr lang="de-DE" dirty="0"/>
            </a:br>
            <a:r>
              <a:rPr lang="de-DE" dirty="0" err="1"/>
              <a:t>p</a:t>
            </a:r>
            <a:r>
              <a:rPr lang="de-DE" baseline="-25000" dirty="0" err="1">
                <a:cs typeface="Arial" charset="0"/>
              </a:rPr>
              <a:t>B</a:t>
            </a:r>
            <a:r>
              <a:rPr lang="de-DE" baseline="-25000" dirty="0">
                <a:cs typeface="Arial" charset="0"/>
              </a:rPr>
              <a:t> </a:t>
            </a:r>
            <a:r>
              <a:rPr lang="de-DE" dirty="0"/>
              <a:t>= </a:t>
            </a:r>
            <a:r>
              <a:rPr lang="de-DE" dirty="0" smtClean="0">
                <a:solidFill>
                  <a:srgbClr val="009900"/>
                </a:solidFill>
              </a:rPr>
              <a:t>1:40</a:t>
            </a:r>
            <a:r>
              <a:rPr lang="de-DE" dirty="0">
                <a:solidFill>
                  <a:srgbClr val="009900"/>
                </a:solidFill>
              </a:rPr>
              <a:t> </a:t>
            </a:r>
            <a:r>
              <a:rPr lang="de-DE" dirty="0" smtClean="0">
                <a:solidFill>
                  <a:srgbClr val="009900"/>
                </a:solidFill>
              </a:rPr>
              <a:t>h</a:t>
            </a:r>
            <a:endParaRPr lang="de-DE" dirty="0">
              <a:solidFill>
                <a:srgbClr val="009900"/>
              </a:solidFill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baseline="-25000" dirty="0">
                <a:cs typeface="Times New Roman" pitchFamily="18" charset="0"/>
              </a:rPr>
              <a:t>B</a:t>
            </a:r>
            <a:r>
              <a:rPr lang="de-DE" dirty="0"/>
              <a:t> = </a:t>
            </a:r>
            <a:r>
              <a:rPr lang="de-DE" dirty="0" err="1"/>
              <a:t>p</a:t>
            </a:r>
            <a:r>
              <a:rPr lang="de-DE" baseline="-25000" dirty="0" err="1">
                <a:cs typeface="Arial" charset="0"/>
              </a:rPr>
              <a:t>K</a:t>
            </a:r>
            <a:r>
              <a:rPr lang="de-DE" baseline="-25000" dirty="0">
                <a:cs typeface="Arial" charset="0"/>
              </a:rPr>
              <a:t> </a:t>
            </a:r>
            <a:r>
              <a:rPr lang="de-DE" dirty="0"/>
              <a:t>= </a:t>
            </a:r>
            <a:r>
              <a:rPr lang="de-DE" dirty="0" smtClean="0">
                <a:solidFill>
                  <a:srgbClr val="FF3300"/>
                </a:solidFill>
              </a:rPr>
              <a:t>1:10</a:t>
            </a:r>
            <a:r>
              <a:rPr lang="de-DE" dirty="0">
                <a:solidFill>
                  <a:srgbClr val="FF3300"/>
                </a:solidFill>
              </a:rPr>
              <a:t> </a:t>
            </a:r>
            <a:r>
              <a:rPr lang="de-DE" dirty="0" smtClean="0">
                <a:solidFill>
                  <a:srgbClr val="FF3300"/>
                </a:solidFill>
              </a:rPr>
              <a:t>h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6419035" y="4652764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Kerzenständer mit</a:t>
            </a:r>
            <a:br>
              <a:rPr lang="de-DE" dirty="0"/>
            </a:br>
            <a:r>
              <a:rPr lang="de-DE" dirty="0" err="1"/>
              <a:t>p</a:t>
            </a:r>
            <a:r>
              <a:rPr lang="de-DE" baseline="-25000" dirty="0" err="1">
                <a:cs typeface="Arial" charset="0"/>
              </a:rPr>
              <a:t>K</a:t>
            </a:r>
            <a:r>
              <a:rPr lang="de-DE" dirty="0">
                <a:cs typeface="Arial" charset="0"/>
              </a:rPr>
              <a:t> = </a:t>
            </a:r>
            <a:r>
              <a:rPr lang="de-DE" dirty="0" smtClean="0">
                <a:solidFill>
                  <a:srgbClr val="FF3300"/>
                </a:solidFill>
                <a:cs typeface="Arial" charset="0"/>
              </a:rPr>
              <a:t>1:10</a:t>
            </a:r>
            <a:r>
              <a:rPr lang="de-DE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de-DE" dirty="0" smtClean="0">
                <a:solidFill>
                  <a:srgbClr val="FF3300"/>
                </a:solidFill>
                <a:cs typeface="Arial" charset="0"/>
              </a:rPr>
              <a:t>h</a:t>
            </a:r>
            <a:endParaRPr lang="el-GR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2489052" y="1579347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3300"/>
                </a:solidFill>
              </a:rPr>
              <a:t>Drechsler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783240" y="1576172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9900"/>
                </a:solidFill>
              </a:rPr>
              <a:t>Bäcker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671394" y="2361990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692031" y="4594015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>
            <a:off x="1903838" y="2361990"/>
            <a:ext cx="347" cy="3514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1464351" y="191133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0254" name="AutoShape 12"/>
          <p:cNvCxnSpPr>
            <a:cxnSpLocks noChangeShapeType="1"/>
          </p:cNvCxnSpPr>
          <p:nvPr/>
        </p:nvCxnSpPr>
        <p:spPr bwMode="auto">
          <a:xfrm>
            <a:off x="3632476" y="2924944"/>
            <a:ext cx="2736304" cy="18002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10255" name="AutoShape 13"/>
          <p:cNvCxnSpPr>
            <a:cxnSpLocks noChangeShapeType="1"/>
          </p:cNvCxnSpPr>
          <p:nvPr/>
        </p:nvCxnSpPr>
        <p:spPr bwMode="auto">
          <a:xfrm flipH="1">
            <a:off x="3796468" y="2951592"/>
            <a:ext cx="2633234" cy="2077413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10256" name="Line 14"/>
          <p:cNvSpPr>
            <a:spLocks noChangeShapeType="1"/>
          </p:cNvSpPr>
          <p:nvPr/>
        </p:nvSpPr>
        <p:spPr bwMode="auto">
          <a:xfrm>
            <a:off x="1832747" y="263663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57" name="Line 15"/>
          <p:cNvSpPr>
            <a:spLocks noChangeShapeType="1"/>
          </p:cNvSpPr>
          <p:nvPr/>
        </p:nvSpPr>
        <p:spPr bwMode="auto">
          <a:xfrm>
            <a:off x="1832747" y="4797227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58" name="Text Box 16"/>
          <p:cNvSpPr txBox="1">
            <a:spLocks noChangeArrowheads="1"/>
          </p:cNvSpPr>
          <p:nvPr/>
        </p:nvSpPr>
        <p:spPr bwMode="auto">
          <a:xfrm>
            <a:off x="2028010" y="2514402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0259" name="Text Box 17"/>
          <p:cNvSpPr txBox="1">
            <a:spLocks noChangeArrowheads="1"/>
          </p:cNvSpPr>
          <p:nvPr/>
        </p:nvSpPr>
        <p:spPr bwMode="auto">
          <a:xfrm>
            <a:off x="1975622" y="4667052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0260" name="Oval 18"/>
          <p:cNvSpPr>
            <a:spLocks noChangeArrowheads="1"/>
          </p:cNvSpPr>
          <p:nvPr/>
        </p:nvSpPr>
        <p:spPr bwMode="auto">
          <a:xfrm>
            <a:off x="4030144" y="3391355"/>
            <a:ext cx="2519364" cy="899687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261" name="Text Box 19"/>
          <p:cNvSpPr txBox="1">
            <a:spLocks noChangeArrowheads="1"/>
          </p:cNvSpPr>
          <p:nvPr/>
        </p:nvSpPr>
        <p:spPr bwMode="auto">
          <a:xfrm>
            <a:off x="4423398" y="2822827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  <p:cxnSp>
        <p:nvCxnSpPr>
          <p:cNvPr id="10264" name="AutoShape 37"/>
          <p:cNvCxnSpPr>
            <a:cxnSpLocks noChangeShapeType="1"/>
          </p:cNvCxnSpPr>
          <p:nvPr/>
        </p:nvCxnSpPr>
        <p:spPr bwMode="auto">
          <a:xfrm>
            <a:off x="3344047" y="2261989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Warentausch und Tausch der </a:t>
            </a:r>
            <a:r>
              <a:rPr lang="de-DE" sz="2400" dirty="0" smtClean="0"/>
              <a:t>Produktwerte</a:t>
            </a:r>
            <a:endParaRPr lang="de-DE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11413" y="18653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 mit</a:t>
            </a:r>
          </a:p>
          <a:p>
            <a:r>
              <a:rPr lang="de-DE" dirty="0" err="1">
                <a:solidFill>
                  <a:srgbClr val="FFC000"/>
                </a:solidFill>
                <a:cs typeface="Arial" charset="0"/>
              </a:rPr>
              <a:t>p</a:t>
            </a:r>
            <a:r>
              <a:rPr lang="de-DE" baseline="-25000" dirty="0" err="1">
                <a:solidFill>
                  <a:srgbClr val="FFC000"/>
                </a:solidFill>
                <a:cs typeface="Arial" charset="0"/>
              </a:rPr>
              <a:t>G</a:t>
            </a:r>
            <a:r>
              <a:rPr lang="de-DE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1:10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smtClean="0">
                <a:solidFill>
                  <a:srgbClr val="FFC000"/>
                </a:solidFill>
              </a:rPr>
              <a:t>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84438" y="4076700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 err="1">
                <a:solidFill>
                  <a:srgbClr val="C00000"/>
                </a:solidFill>
              </a:rPr>
              <a:t>p</a:t>
            </a:r>
            <a:r>
              <a:rPr lang="de-DE" baseline="-25000" dirty="0" err="1">
                <a:solidFill>
                  <a:srgbClr val="C00000"/>
                </a:solidFill>
              </a:rPr>
              <a:t>B</a:t>
            </a:r>
            <a:r>
              <a:rPr lang="de-DE" dirty="0">
                <a:solidFill>
                  <a:srgbClr val="C00000"/>
                </a:solidFill>
              </a:rPr>
              <a:t> = </a:t>
            </a:r>
            <a:r>
              <a:rPr lang="de-DE" dirty="0" smtClean="0">
                <a:solidFill>
                  <a:srgbClr val="C00000"/>
                </a:solidFill>
              </a:rPr>
              <a:t>1:10 h</a:t>
            </a:r>
            <a:r>
              <a:rPr lang="de-DE" dirty="0">
                <a:solidFill>
                  <a:srgbClr val="C00000"/>
                </a:solidFill>
              </a:rPr>
              <a:t/>
            </a:r>
            <a:br>
              <a:rPr lang="de-DE" dirty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08750" y="184467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 err="1">
                <a:solidFill>
                  <a:srgbClr val="C00000"/>
                </a:solidFill>
              </a:rPr>
              <a:t>p</a:t>
            </a:r>
            <a:r>
              <a:rPr lang="de-DE" baseline="-25000" dirty="0" err="1">
                <a:solidFill>
                  <a:srgbClr val="C00000"/>
                </a:solidFill>
                <a:cs typeface="Arial" charset="0"/>
              </a:rPr>
              <a:t>B</a:t>
            </a:r>
            <a:r>
              <a:rPr lang="de-DE" baseline="-250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= </a:t>
            </a:r>
            <a:r>
              <a:rPr lang="de-DE" dirty="0" smtClean="0">
                <a:solidFill>
                  <a:srgbClr val="C00000"/>
                </a:solidFill>
              </a:rPr>
              <a:t>1:10 h</a:t>
            </a:r>
            <a:endParaRPr lang="de-DE" baseline="-25000" dirty="0">
              <a:solidFill>
                <a:srgbClr val="C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94463" y="4076700"/>
            <a:ext cx="173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 mit</a:t>
            </a:r>
            <a:br>
              <a:rPr lang="de-DE" dirty="0">
                <a:solidFill>
                  <a:srgbClr val="FFC000"/>
                </a:solidFill>
              </a:rPr>
            </a:br>
            <a:r>
              <a:rPr lang="de-DE" dirty="0" err="1">
                <a:solidFill>
                  <a:srgbClr val="FFC000"/>
                </a:solidFill>
              </a:rPr>
              <a:t>p</a:t>
            </a:r>
            <a:r>
              <a:rPr lang="de-DE" baseline="-25000" dirty="0" err="1">
                <a:solidFill>
                  <a:srgbClr val="FFC000"/>
                </a:solidFill>
                <a:cs typeface="Arial" charset="0"/>
              </a:rPr>
              <a:t>G</a:t>
            </a:r>
            <a:r>
              <a:rPr lang="de-DE" dirty="0">
                <a:solidFill>
                  <a:srgbClr val="FFC000"/>
                </a:solidFill>
                <a:cs typeface="Arial" charset="0"/>
              </a:rPr>
              <a:t> = </a:t>
            </a:r>
            <a:r>
              <a:rPr lang="de-DE" dirty="0" smtClean="0">
                <a:solidFill>
                  <a:srgbClr val="FFC000"/>
                </a:solidFill>
                <a:cs typeface="Arial" charset="0"/>
              </a:rPr>
              <a:t>1:10 h</a:t>
            </a:r>
            <a:endParaRPr lang="el-GR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494628" y="1181385"/>
            <a:ext cx="1159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Angler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01478" y="1181385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/>
              <a:t>Bäcker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75384" y="1816763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6021" y="4048788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979613" y="1628775"/>
            <a:ext cx="0" cy="3671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396903" y="1335273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1276" name="AutoShape 12"/>
          <p:cNvCxnSpPr>
            <a:cxnSpLocks noChangeShapeType="1"/>
          </p:cNvCxnSpPr>
          <p:nvPr/>
        </p:nvCxnSpPr>
        <p:spPr bwMode="auto">
          <a:xfrm>
            <a:off x="3492500" y="2492375"/>
            <a:ext cx="4021138" cy="157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7" name="AutoShape 13"/>
          <p:cNvCxnSpPr>
            <a:cxnSpLocks noChangeShapeType="1"/>
            <a:stCxn id="11268" idx="2"/>
            <a:endCxn id="11267" idx="0"/>
          </p:cNvCxnSpPr>
          <p:nvPr/>
        </p:nvCxnSpPr>
        <p:spPr bwMode="auto">
          <a:xfrm flipH="1">
            <a:off x="3313113" y="2486025"/>
            <a:ext cx="4100512" cy="159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924300" y="2565400"/>
            <a:ext cx="2952750" cy="1439863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285984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483768" y="1865313"/>
            <a:ext cx="1653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Apfel (= Preis)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483768" y="4076700"/>
            <a:ext cx="1653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Birne (= Lohn)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339752" y="1187460"/>
            <a:ext cx="18229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/>
              <a:t>Apfelpflücker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52375" y="1857375"/>
            <a:ext cx="739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vor dem</a:t>
            </a:r>
            <a:br>
              <a:rPr lang="de-DE" sz="1200" dirty="0"/>
            </a:br>
            <a:r>
              <a:rPr lang="de-DE" sz="1200" dirty="0"/>
              <a:t>Tausch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77769" y="4005064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nach dem</a:t>
            </a:r>
            <a:br>
              <a:rPr lang="de-DE" sz="1200" dirty="0"/>
            </a:br>
            <a:r>
              <a:rPr lang="de-DE" sz="1200" dirty="0"/>
              <a:t>Tausch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979712" y="1628800"/>
            <a:ext cx="0" cy="31683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058690" y="4581128"/>
            <a:ext cx="107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/>
              <a:t>Zeitachse</a:t>
            </a:r>
          </a:p>
        </p:txBody>
      </p:sp>
      <p:cxnSp>
        <p:nvCxnSpPr>
          <p:cNvPr id="7180" name="AutoShape 17"/>
          <p:cNvCxnSpPr>
            <a:cxnSpLocks noChangeShapeType="1"/>
            <a:stCxn id="7170" idx="2"/>
          </p:cNvCxnSpPr>
          <p:nvPr/>
        </p:nvCxnSpPr>
        <p:spPr bwMode="auto">
          <a:xfrm>
            <a:off x="3310277" y="2234645"/>
            <a:ext cx="1987960" cy="1842055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7181" name="AutoShape 18"/>
          <p:cNvCxnSpPr>
            <a:cxnSpLocks noChangeShapeType="1"/>
            <a:endCxn id="7171" idx="0"/>
          </p:cNvCxnSpPr>
          <p:nvPr/>
        </p:nvCxnSpPr>
        <p:spPr bwMode="auto">
          <a:xfrm flipH="1">
            <a:off x="3310277" y="2214007"/>
            <a:ext cx="1872437" cy="1862693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103438" y="1938338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2051050" y="4090988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2</a:t>
            </a:r>
          </a:p>
        </p:txBody>
      </p:sp>
      <p:cxnSp>
        <p:nvCxnSpPr>
          <p:cNvPr id="30" name="Gerade Verbindung 29"/>
          <p:cNvCxnSpPr>
            <a:stCxn id="7182" idx="1"/>
            <a:endCxn id="7185" idx="1"/>
          </p:cNvCxnSpPr>
          <p:nvPr/>
        </p:nvCxnSpPr>
        <p:spPr>
          <a:xfrm rot="16200000" flipH="1">
            <a:off x="966593" y="3145031"/>
            <a:ext cx="21689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11413" y="18653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 mit</a:t>
            </a:r>
          </a:p>
          <a:p>
            <a:r>
              <a:rPr lang="de-DE" dirty="0" err="1">
                <a:solidFill>
                  <a:srgbClr val="FF0000"/>
                </a:solidFill>
                <a:cs typeface="Arial" charset="0"/>
              </a:rPr>
              <a:t>p</a:t>
            </a:r>
            <a:r>
              <a:rPr lang="de-DE" baseline="-25000" dirty="0" err="1">
                <a:solidFill>
                  <a:srgbClr val="FF0000"/>
                </a:solidFill>
                <a:cs typeface="Arial" charset="0"/>
              </a:rPr>
              <a:t>K</a:t>
            </a:r>
            <a:r>
              <a:rPr lang="de-DE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1:10 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84438" y="4076700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</a:t>
            </a:r>
            <a:br>
              <a:rPr lang="de-DE" dirty="0">
                <a:solidFill>
                  <a:srgbClr val="FFC000"/>
                </a:solidFill>
              </a:rPr>
            </a:b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err="1">
                <a:solidFill>
                  <a:srgbClr val="FFC000"/>
                </a:solidFill>
              </a:rPr>
              <a:t>p</a:t>
            </a:r>
            <a:r>
              <a:rPr lang="de-DE" baseline="-25000" dirty="0" err="1">
                <a:solidFill>
                  <a:srgbClr val="FFC000"/>
                </a:solidFill>
              </a:rPr>
              <a:t>G</a:t>
            </a:r>
            <a:r>
              <a:rPr lang="de-DE" dirty="0">
                <a:solidFill>
                  <a:srgbClr val="FFC000"/>
                </a:solidFill>
              </a:rPr>
              <a:t> = </a:t>
            </a:r>
            <a:r>
              <a:rPr lang="de-DE" dirty="0" smtClean="0">
                <a:solidFill>
                  <a:srgbClr val="FFC000"/>
                </a:solidFill>
              </a:rPr>
              <a:t>1:10 h</a:t>
            </a:r>
            <a:r>
              <a:rPr lang="de-DE" dirty="0">
                <a:solidFill>
                  <a:srgbClr val="FFC000"/>
                </a:solidFill>
              </a:rPr>
              <a:t/>
            </a:r>
            <a:br>
              <a:rPr lang="de-DE" dirty="0">
                <a:solidFill>
                  <a:srgbClr val="FFC000"/>
                </a:solidFill>
              </a:rPr>
            </a:b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14981" y="184467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</a:t>
            </a:r>
            <a:br>
              <a:rPr lang="de-DE" dirty="0">
                <a:solidFill>
                  <a:srgbClr val="FFC000"/>
                </a:solidFill>
              </a:rPr>
            </a:br>
            <a:r>
              <a:rPr lang="de-DE" dirty="0" err="1">
                <a:solidFill>
                  <a:srgbClr val="FFC000"/>
                </a:solidFill>
              </a:rPr>
              <a:t>p</a:t>
            </a:r>
            <a:r>
              <a:rPr lang="de-DE" baseline="-25000" dirty="0" err="1">
                <a:solidFill>
                  <a:srgbClr val="FFC000"/>
                </a:solidFill>
                <a:cs typeface="Arial" charset="0"/>
              </a:rPr>
              <a:t>G</a:t>
            </a:r>
            <a:r>
              <a:rPr lang="de-DE" baseline="-25000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1:10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smtClean="0">
                <a:solidFill>
                  <a:srgbClr val="FFC000"/>
                </a:solidFill>
              </a:rPr>
              <a:t>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500694" y="40767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 mit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err="1">
                <a:solidFill>
                  <a:srgbClr val="FF0000"/>
                </a:solidFill>
              </a:rPr>
              <a:t>p</a:t>
            </a:r>
            <a:r>
              <a:rPr lang="de-DE" baseline="-25000" dirty="0" err="1">
                <a:solidFill>
                  <a:srgbClr val="FF0000"/>
                </a:solidFill>
                <a:cs typeface="Arial" charset="0"/>
              </a:rPr>
              <a:t>K</a:t>
            </a:r>
            <a:r>
              <a:rPr lang="de-DE" dirty="0">
                <a:solidFill>
                  <a:srgbClr val="FF0000"/>
                </a:solidFill>
                <a:cs typeface="Arial" charset="0"/>
              </a:rPr>
              <a:t> = </a:t>
            </a:r>
            <a:r>
              <a:rPr lang="de-DE" dirty="0" smtClean="0">
                <a:solidFill>
                  <a:srgbClr val="FF0000"/>
                </a:solidFill>
                <a:cs typeface="Arial" charset="0"/>
              </a:rPr>
              <a:t>1:10 h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494628" y="1285860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Drechsler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07709" y="1285860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Bäcker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46822" y="1785926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7459" y="4017951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979613" y="1628775"/>
            <a:ext cx="0" cy="3671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428728" y="135729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2300" name="AutoShape 12"/>
          <p:cNvCxnSpPr>
            <a:cxnSpLocks noChangeShapeType="1"/>
            <a:endCxn id="12293" idx="0"/>
          </p:cNvCxnSpPr>
          <p:nvPr/>
        </p:nvCxnSpPr>
        <p:spPr bwMode="auto">
          <a:xfrm>
            <a:off x="3492500" y="2492375"/>
            <a:ext cx="3027369" cy="15843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01" name="AutoShape 13"/>
          <p:cNvCxnSpPr>
            <a:cxnSpLocks noChangeShapeType="1"/>
            <a:stCxn id="12292" idx="2"/>
            <a:endCxn id="12291" idx="0"/>
          </p:cNvCxnSpPr>
          <p:nvPr/>
        </p:nvCxnSpPr>
        <p:spPr bwMode="auto">
          <a:xfrm rot="5400000">
            <a:off x="4070354" y="1727990"/>
            <a:ext cx="1590675" cy="3106744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857620" y="2708276"/>
            <a:ext cx="2290774" cy="1149352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14546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54289" y="18653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 mit</a:t>
            </a:r>
          </a:p>
          <a:p>
            <a:r>
              <a:rPr lang="de-DE" dirty="0">
                <a:solidFill>
                  <a:srgbClr val="FFC000"/>
                </a:solidFill>
                <a:cs typeface="Arial" charset="0"/>
              </a:rPr>
              <a:t>p </a:t>
            </a:r>
            <a:r>
              <a:rPr lang="de-DE" dirty="0">
                <a:solidFill>
                  <a:srgbClr val="FFC000"/>
                </a:solidFill>
              </a:rPr>
              <a:t>= </a:t>
            </a:r>
            <a:r>
              <a:rPr lang="de-DE" dirty="0" smtClean="0">
                <a:solidFill>
                  <a:srgbClr val="FFC000"/>
                </a:solidFill>
              </a:rPr>
              <a:t>1:10 h</a:t>
            </a:r>
            <a:endParaRPr lang="de-DE" baseline="-25000" dirty="0">
              <a:solidFill>
                <a:srgbClr val="FFC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27314" y="4076700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 mit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 p = </a:t>
            </a:r>
            <a:r>
              <a:rPr lang="de-DE" dirty="0" smtClean="0">
                <a:solidFill>
                  <a:srgbClr val="C00000"/>
                </a:solidFill>
              </a:rPr>
              <a:t>1:10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h</a:t>
            </a:r>
            <a:r>
              <a:rPr lang="de-DE" dirty="0">
                <a:solidFill>
                  <a:srgbClr val="C00000"/>
                </a:solidFill>
              </a:rPr>
              <a:t/>
            </a:r>
            <a:br>
              <a:rPr lang="de-DE" dirty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78481" y="184467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 mit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p</a:t>
            </a:r>
            <a:r>
              <a:rPr lang="de-DE" baseline="-250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= </a:t>
            </a:r>
            <a:r>
              <a:rPr lang="de-DE" dirty="0" smtClean="0">
                <a:solidFill>
                  <a:srgbClr val="C00000"/>
                </a:solidFill>
              </a:rPr>
              <a:t>1:10 h</a:t>
            </a:r>
            <a:endParaRPr lang="de-DE" baseline="-25000" dirty="0">
              <a:solidFill>
                <a:srgbClr val="C0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64194" y="4076700"/>
            <a:ext cx="173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10 mg Gold mit</a:t>
            </a:r>
            <a:br>
              <a:rPr lang="de-DE" dirty="0">
                <a:solidFill>
                  <a:srgbClr val="FFC000"/>
                </a:solidFill>
              </a:rPr>
            </a:br>
            <a:r>
              <a:rPr lang="de-DE" dirty="0">
                <a:solidFill>
                  <a:srgbClr val="FFC000"/>
                </a:solidFill>
              </a:rPr>
              <a:t>p</a:t>
            </a:r>
            <a:r>
              <a:rPr lang="de-DE" dirty="0">
                <a:solidFill>
                  <a:srgbClr val="FFC000"/>
                </a:solidFill>
                <a:cs typeface="Arial" charset="0"/>
              </a:rPr>
              <a:t> = </a:t>
            </a:r>
            <a:r>
              <a:rPr lang="de-DE" dirty="0" smtClean="0">
                <a:solidFill>
                  <a:srgbClr val="FFC000"/>
                </a:solidFill>
                <a:cs typeface="Arial" charset="0"/>
              </a:rPr>
              <a:t>1:10 h</a:t>
            </a:r>
            <a:endParaRPr lang="el-GR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54289" y="1214422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Drechsler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87994" y="1214422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Bäcker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85786" y="1785926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06423" y="4017951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979613" y="1628775"/>
            <a:ext cx="0" cy="3671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428728" y="1335273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3324" name="AutoShape 12"/>
          <p:cNvCxnSpPr>
            <a:cxnSpLocks noChangeShapeType="1"/>
            <a:endCxn id="13317" idx="0"/>
          </p:cNvCxnSpPr>
          <p:nvPr/>
        </p:nvCxnSpPr>
        <p:spPr bwMode="auto">
          <a:xfrm>
            <a:off x="3492500" y="2492375"/>
            <a:ext cx="2838469" cy="1584325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3325" name="AutoShape 13"/>
          <p:cNvCxnSpPr>
            <a:cxnSpLocks noChangeShapeType="1"/>
            <a:stCxn id="13316" idx="2"/>
            <a:endCxn id="13315" idx="0"/>
          </p:cNvCxnSpPr>
          <p:nvPr/>
        </p:nvCxnSpPr>
        <p:spPr bwMode="auto">
          <a:xfrm rot="5400000">
            <a:off x="4123542" y="1817678"/>
            <a:ext cx="1590675" cy="2927368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924300" y="2779714"/>
            <a:ext cx="2005022" cy="1006476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143108" y="3059668"/>
            <a:ext cx="164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914400" y="3314642"/>
            <a:ext cx="1282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Drechsler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857620" y="3314642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Bäcker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2214547" y="3429000"/>
            <a:ext cx="150019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763713" y="448945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400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>
            <a:off x="2214546" y="3643314"/>
            <a:ext cx="1500198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214546" y="3154363"/>
            <a:ext cx="13484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Kerzenständer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192588" y="4006854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2319393" y="3621289"/>
            <a:ext cx="11095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10 mg Gold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914400" y="4243336"/>
            <a:ext cx="1282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Drechsler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857620" y="4243336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Bäcker</a:t>
            </a:r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2295524" y="4572008"/>
            <a:ext cx="141922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2428860" y="4621421"/>
            <a:ext cx="10102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350 g Brot</a:t>
            </a:r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2285984" y="4357694"/>
            <a:ext cx="142876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2319393" y="4049917"/>
            <a:ext cx="11095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10 mg Gold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914400" y="3109916"/>
            <a:ext cx="3943352" cy="819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914400" y="4024316"/>
            <a:ext cx="3943352" cy="91440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5429256" y="3143248"/>
            <a:ext cx="17456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FF3300"/>
                </a:solidFill>
              </a:rPr>
              <a:t>Tauschvorgang 1</a:t>
            </a:r>
            <a:r>
              <a:rPr lang="de-DE" sz="1600" dirty="0">
                <a:solidFill>
                  <a:srgbClr val="FF3300"/>
                </a:solidFill>
                <a:sym typeface="Uc_211" pitchFamily="2" charset="2"/>
              </a:rPr>
              <a:t/>
            </a:r>
            <a:br>
              <a:rPr lang="de-DE" sz="1600" dirty="0">
                <a:solidFill>
                  <a:srgbClr val="FF3300"/>
                </a:solidFill>
                <a:sym typeface="Uc_211" pitchFamily="2" charset="2"/>
              </a:rPr>
            </a:br>
            <a:r>
              <a:rPr lang="de-DE" sz="1600" dirty="0">
                <a:solidFill>
                  <a:srgbClr val="FF3300"/>
                </a:solidFill>
              </a:rPr>
              <a:t>W</a:t>
            </a:r>
            <a:r>
              <a:rPr lang="de-DE" sz="1600" baseline="-25000" dirty="0">
                <a:solidFill>
                  <a:srgbClr val="FF3300"/>
                </a:solidFill>
              </a:rPr>
              <a:t>1</a:t>
            </a:r>
            <a:r>
              <a:rPr lang="de-DE" sz="1600" dirty="0">
                <a:solidFill>
                  <a:srgbClr val="FF3300"/>
                </a:solidFill>
              </a:rPr>
              <a:t> </a:t>
            </a:r>
            <a:r>
              <a:rPr lang="de-DE" sz="1600" dirty="0">
                <a:solidFill>
                  <a:srgbClr val="FF3300"/>
                </a:solidFill>
                <a:sym typeface="Wingdings 3" pitchFamily="18" charset="2"/>
              </a:rPr>
              <a:t> </a:t>
            </a:r>
            <a:r>
              <a:rPr lang="de-DE" sz="1600" dirty="0">
                <a:solidFill>
                  <a:srgbClr val="FF3300"/>
                </a:solidFill>
                <a:sym typeface="Uc_211" pitchFamily="2" charset="2"/>
              </a:rPr>
              <a:t>Geld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5429256" y="4079873"/>
            <a:ext cx="17456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990033"/>
                </a:solidFill>
              </a:rPr>
              <a:t>Tauschvorgang 2</a:t>
            </a:r>
            <a:r>
              <a:rPr lang="de-DE" sz="1600" dirty="0">
                <a:solidFill>
                  <a:srgbClr val="990033"/>
                </a:solidFill>
                <a:sym typeface="Uc_211" pitchFamily="2" charset="2"/>
              </a:rPr>
              <a:t/>
            </a:r>
            <a:br>
              <a:rPr lang="de-DE" sz="1600" dirty="0">
                <a:solidFill>
                  <a:srgbClr val="990033"/>
                </a:solidFill>
                <a:sym typeface="Uc_211" pitchFamily="2" charset="2"/>
              </a:rPr>
            </a:br>
            <a:r>
              <a:rPr lang="de-DE" sz="1600" dirty="0">
                <a:solidFill>
                  <a:srgbClr val="990033"/>
                </a:solidFill>
                <a:sym typeface="Uc_211" pitchFamily="2" charset="2"/>
              </a:rPr>
              <a:t>Geld </a:t>
            </a:r>
            <a:r>
              <a:rPr lang="de-DE" sz="1600" dirty="0">
                <a:solidFill>
                  <a:srgbClr val="990033"/>
                </a:solidFill>
                <a:sym typeface="Wingdings 3" pitchFamily="18" charset="2"/>
              </a:rPr>
              <a:t> W</a:t>
            </a:r>
            <a:r>
              <a:rPr lang="de-DE" sz="1600" baseline="-25000" dirty="0">
                <a:solidFill>
                  <a:srgbClr val="990033"/>
                </a:solidFill>
                <a:sym typeface="Wingdings 3" pitchFamily="18" charset="2"/>
              </a:rPr>
              <a:t>2</a:t>
            </a:r>
            <a:endParaRPr lang="de-DE" sz="1600" dirty="0">
              <a:solidFill>
                <a:srgbClr val="990033"/>
              </a:solidFill>
              <a:sym typeface="Uc_211" pitchFamily="2" charset="2"/>
            </a:endParaRPr>
          </a:p>
        </p:txBody>
      </p:sp>
      <p:sp>
        <p:nvSpPr>
          <p:cNvPr id="14356" name="Rectangle 21"/>
          <p:cNvSpPr>
            <a:spLocks noChangeArrowheads="1"/>
          </p:cNvSpPr>
          <p:nvPr/>
        </p:nvSpPr>
        <p:spPr bwMode="auto">
          <a:xfrm>
            <a:off x="785786" y="2957516"/>
            <a:ext cx="4305304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795338" y="714356"/>
            <a:ext cx="7420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chemeClr val="accent2"/>
                </a:solidFill>
              </a:rPr>
              <a:t>Aufteilung </a:t>
            </a:r>
            <a:r>
              <a:rPr lang="de-DE" sz="2400" dirty="0">
                <a:solidFill>
                  <a:schemeClr val="accent2"/>
                </a:solidFill>
              </a:rPr>
              <a:t>des direkten </a:t>
            </a:r>
            <a:r>
              <a:rPr lang="de-DE" sz="2400" dirty="0" smtClean="0">
                <a:solidFill>
                  <a:schemeClr val="accent2"/>
                </a:solidFill>
              </a:rPr>
              <a:t>Warentausches</a:t>
            </a: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accent2"/>
                </a:solidFill>
              </a:rPr>
              <a:t>Kerzenständer</a:t>
            </a:r>
            <a: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  <a:t> </a:t>
            </a:r>
            <a:r>
              <a:rPr lang="de-DE" sz="2400" dirty="0">
                <a:solidFill>
                  <a:schemeClr val="accent2"/>
                </a:solidFill>
                <a:sym typeface="Wingdings 3" pitchFamily="18" charset="2"/>
              </a:rPr>
              <a:t> </a:t>
            </a:r>
            <a:r>
              <a:rPr lang="de-DE" sz="2400" dirty="0">
                <a:solidFill>
                  <a:schemeClr val="accent2"/>
                </a:solidFill>
                <a:sym typeface="Uc_211" pitchFamily="2" charset="2"/>
              </a:rPr>
              <a:t>Brot</a:t>
            </a:r>
            <a: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  <a:t/>
            </a:r>
            <a:b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</a:br>
            <a: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  <a:t/>
            </a:r>
            <a:b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</a:br>
            <a:r>
              <a:rPr lang="de-DE" sz="2400" dirty="0">
                <a:solidFill>
                  <a:schemeClr val="accent2"/>
                </a:solidFill>
                <a:sym typeface="Uc_211" pitchFamily="2" charset="2"/>
              </a:rPr>
              <a:t>in die beiden Tauschvorgänge</a:t>
            </a:r>
            <a:br>
              <a:rPr lang="de-DE" sz="2400" dirty="0">
                <a:solidFill>
                  <a:schemeClr val="accent2"/>
                </a:solidFill>
                <a:sym typeface="Uc_211" pitchFamily="2" charset="2"/>
              </a:rPr>
            </a:br>
            <a:r>
              <a:rPr lang="de-DE" sz="2400" dirty="0">
                <a:solidFill>
                  <a:schemeClr val="accent2"/>
                </a:solidFill>
              </a:rPr>
              <a:t>Kerzenständer </a:t>
            </a:r>
            <a:r>
              <a:rPr lang="de-DE" sz="2400" dirty="0">
                <a:solidFill>
                  <a:schemeClr val="accent2"/>
                </a:solidFill>
                <a:sym typeface="Wingdings 3" pitchFamily="18" charset="2"/>
              </a:rPr>
              <a:t> </a:t>
            </a:r>
            <a:r>
              <a:rPr lang="de-DE" sz="2400" dirty="0">
                <a:solidFill>
                  <a:schemeClr val="accent2"/>
                </a:solidFill>
                <a:sym typeface="Uc_211" pitchFamily="2" charset="2"/>
              </a:rPr>
              <a:t>Gold</a:t>
            </a:r>
            <a:r>
              <a:rPr lang="de-DE" sz="2400" baseline="-25000" dirty="0">
                <a:solidFill>
                  <a:schemeClr val="accent2"/>
                </a:solidFill>
                <a:sym typeface="Uc_211" pitchFamily="2" charset="2"/>
              </a:rPr>
              <a:t> </a:t>
            </a:r>
            <a:r>
              <a:rPr lang="de-DE" sz="2400" dirty="0">
                <a:solidFill>
                  <a:schemeClr val="accent2"/>
                </a:solidFill>
                <a:sym typeface="Uc_211" pitchFamily="2" charset="2"/>
              </a:rPr>
              <a:t>und Gold </a:t>
            </a:r>
            <a:r>
              <a:rPr lang="de-DE" sz="2400" dirty="0">
                <a:solidFill>
                  <a:schemeClr val="accent2"/>
                </a:solidFill>
                <a:sym typeface="Wingdings 3" pitchFamily="18" charset="2"/>
              </a:rPr>
              <a:t> </a:t>
            </a:r>
            <a:r>
              <a:rPr lang="de-DE" sz="2400" dirty="0">
                <a:solidFill>
                  <a:schemeClr val="accent2"/>
                </a:solidFill>
                <a:sym typeface="Uc_211" pitchFamily="2" charset="2"/>
              </a:rPr>
              <a:t>Brot</a:t>
            </a:r>
            <a:br>
              <a:rPr lang="de-DE" sz="2400" dirty="0">
                <a:solidFill>
                  <a:schemeClr val="accent2"/>
                </a:solidFill>
                <a:sym typeface="Uc_211" pitchFamily="2" charset="2"/>
              </a:rPr>
            </a:br>
            <a:r>
              <a:rPr lang="de-DE" dirty="0">
                <a:solidFill>
                  <a:schemeClr val="accent2"/>
                </a:solidFill>
                <a:sym typeface="Uc_211" pitchFamily="2" charset="2"/>
              </a:rPr>
              <a:t>(aus der Perspektive des Drechslers)</a:t>
            </a:r>
            <a:endParaRPr lang="de-DE" sz="2400" dirty="0">
              <a:solidFill>
                <a:schemeClr val="accent2"/>
              </a:solidFill>
              <a:sym typeface="Uc_211" pitchFamily="2" charset="2"/>
            </a:endParaRP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827088" y="5417122"/>
            <a:ext cx="6643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mit der zusammenfassenden Schreibweise  W</a:t>
            </a:r>
            <a:r>
              <a:rPr lang="de-DE" baseline="-25000" dirty="0">
                <a:sym typeface="Uc_211" pitchFamily="2" charset="2"/>
              </a:rPr>
              <a:t>1 </a:t>
            </a:r>
            <a:r>
              <a:rPr lang="de-DE" dirty="0">
                <a:sym typeface="Wingdings 3" pitchFamily="18" charset="2"/>
              </a:rPr>
              <a:t> Geld  </a:t>
            </a:r>
            <a:r>
              <a:rPr lang="de-DE" dirty="0">
                <a:sym typeface="Uc_211" pitchFamily="2" charset="2"/>
              </a:rPr>
              <a:t>W</a:t>
            </a:r>
            <a:r>
              <a:rPr lang="de-DE" baseline="-25000" dirty="0">
                <a:sym typeface="Uc_211" pitchFamily="2" charset="2"/>
              </a:rPr>
              <a:t>2</a:t>
            </a:r>
            <a:r>
              <a:rPr lang="de-DE" dirty="0">
                <a:sym typeface="Uc_211" pitchFamily="2" charset="2"/>
              </a:rPr>
              <a:t> </a:t>
            </a:r>
            <a:endParaRPr lang="de-DE" dirty="0"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0" y="14505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67200" y="14505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867400" y="14505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400800" y="25935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733800" y="26697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057400" y="26697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943600" y="36603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343400" y="41937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514600" y="3660304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6636" name="AutoShape 16"/>
          <p:cNvCxnSpPr>
            <a:cxnSpLocks noChangeShapeType="1"/>
            <a:stCxn id="26627" idx="3"/>
            <a:endCxn id="26628" idx="1"/>
          </p:cNvCxnSpPr>
          <p:nvPr/>
        </p:nvCxnSpPr>
        <p:spPr bwMode="auto">
          <a:xfrm>
            <a:off x="3124200" y="1679104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7" name="AutoShape 17"/>
          <p:cNvCxnSpPr>
            <a:cxnSpLocks noChangeShapeType="1"/>
            <a:stCxn id="26627" idx="2"/>
            <a:endCxn id="26631" idx="1"/>
          </p:cNvCxnSpPr>
          <p:nvPr/>
        </p:nvCxnSpPr>
        <p:spPr bwMode="auto">
          <a:xfrm>
            <a:off x="2705100" y="1907704"/>
            <a:ext cx="10287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8" name="AutoShape 18"/>
          <p:cNvCxnSpPr>
            <a:cxnSpLocks noChangeShapeType="1"/>
            <a:stCxn id="26628" idx="2"/>
            <a:endCxn id="26634" idx="0"/>
          </p:cNvCxnSpPr>
          <p:nvPr/>
        </p:nvCxnSpPr>
        <p:spPr bwMode="auto">
          <a:xfrm>
            <a:off x="4686300" y="1907704"/>
            <a:ext cx="762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9" name="AutoShape 19"/>
          <p:cNvCxnSpPr>
            <a:cxnSpLocks noChangeShapeType="1"/>
            <a:stCxn id="26628" idx="1"/>
            <a:endCxn id="26632" idx="3"/>
          </p:cNvCxnSpPr>
          <p:nvPr/>
        </p:nvCxnSpPr>
        <p:spPr bwMode="auto">
          <a:xfrm flipH="1">
            <a:off x="2895600" y="1679104"/>
            <a:ext cx="13716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0" name="AutoShape 20"/>
          <p:cNvCxnSpPr>
            <a:cxnSpLocks noChangeShapeType="1"/>
            <a:stCxn id="26627" idx="1"/>
          </p:cNvCxnSpPr>
          <p:nvPr/>
        </p:nvCxnSpPr>
        <p:spPr bwMode="auto">
          <a:xfrm flipH="1" flipV="1">
            <a:off x="1371600" y="917104"/>
            <a:ext cx="914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1" name="AutoShape 21"/>
          <p:cNvCxnSpPr>
            <a:cxnSpLocks noChangeShapeType="1"/>
            <a:stCxn id="26627" idx="2"/>
            <a:endCxn id="26632" idx="0"/>
          </p:cNvCxnSpPr>
          <p:nvPr/>
        </p:nvCxnSpPr>
        <p:spPr bwMode="auto">
          <a:xfrm flipH="1">
            <a:off x="2476500" y="1907704"/>
            <a:ext cx="228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2" name="AutoShape 22"/>
          <p:cNvCxnSpPr>
            <a:cxnSpLocks noChangeShapeType="1"/>
            <a:stCxn id="26632" idx="2"/>
            <a:endCxn id="26635" idx="0"/>
          </p:cNvCxnSpPr>
          <p:nvPr/>
        </p:nvCxnSpPr>
        <p:spPr bwMode="auto">
          <a:xfrm>
            <a:off x="2476500" y="3126904"/>
            <a:ext cx="457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3" name="AutoShape 23"/>
          <p:cNvCxnSpPr>
            <a:cxnSpLocks noChangeShapeType="1"/>
            <a:stCxn id="26635" idx="3"/>
            <a:endCxn id="26634" idx="1"/>
          </p:cNvCxnSpPr>
          <p:nvPr/>
        </p:nvCxnSpPr>
        <p:spPr bwMode="auto">
          <a:xfrm>
            <a:off x="3352800" y="3888904"/>
            <a:ext cx="990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4" name="AutoShape 24"/>
          <p:cNvCxnSpPr>
            <a:cxnSpLocks noChangeShapeType="1"/>
            <a:stCxn id="26635" idx="3"/>
            <a:endCxn id="26631" idx="2"/>
          </p:cNvCxnSpPr>
          <p:nvPr/>
        </p:nvCxnSpPr>
        <p:spPr bwMode="auto">
          <a:xfrm flipV="1">
            <a:off x="3352800" y="3126904"/>
            <a:ext cx="8001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5" name="AutoShape 25"/>
          <p:cNvCxnSpPr>
            <a:cxnSpLocks noChangeShapeType="1"/>
            <a:stCxn id="26628" idx="3"/>
            <a:endCxn id="26629" idx="1"/>
          </p:cNvCxnSpPr>
          <p:nvPr/>
        </p:nvCxnSpPr>
        <p:spPr bwMode="auto">
          <a:xfrm>
            <a:off x="5105400" y="1679104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6" name="AutoShape 26"/>
          <p:cNvCxnSpPr>
            <a:cxnSpLocks noChangeShapeType="1"/>
            <a:stCxn id="26629" idx="2"/>
            <a:endCxn id="26634" idx="0"/>
          </p:cNvCxnSpPr>
          <p:nvPr/>
        </p:nvCxnSpPr>
        <p:spPr bwMode="auto">
          <a:xfrm flipH="1">
            <a:off x="4762500" y="1907704"/>
            <a:ext cx="15240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7" name="AutoShape 27"/>
          <p:cNvCxnSpPr>
            <a:cxnSpLocks noChangeShapeType="1"/>
            <a:stCxn id="26628" idx="0"/>
          </p:cNvCxnSpPr>
          <p:nvPr/>
        </p:nvCxnSpPr>
        <p:spPr bwMode="auto">
          <a:xfrm flipH="1" flipV="1">
            <a:off x="4267200" y="840904"/>
            <a:ext cx="4191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8" name="AutoShape 28"/>
          <p:cNvCxnSpPr>
            <a:cxnSpLocks noChangeShapeType="1"/>
            <a:stCxn id="26628" idx="0"/>
          </p:cNvCxnSpPr>
          <p:nvPr/>
        </p:nvCxnSpPr>
        <p:spPr bwMode="auto">
          <a:xfrm flipV="1">
            <a:off x="4686300" y="764704"/>
            <a:ext cx="12573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9" name="AutoShape 29"/>
          <p:cNvCxnSpPr>
            <a:cxnSpLocks noChangeShapeType="1"/>
            <a:stCxn id="26627" idx="0"/>
          </p:cNvCxnSpPr>
          <p:nvPr/>
        </p:nvCxnSpPr>
        <p:spPr bwMode="auto">
          <a:xfrm flipV="1">
            <a:off x="2705100" y="840904"/>
            <a:ext cx="7239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0" name="AutoShape 30"/>
          <p:cNvCxnSpPr>
            <a:cxnSpLocks noChangeShapeType="1"/>
            <a:stCxn id="26632" idx="1"/>
          </p:cNvCxnSpPr>
          <p:nvPr/>
        </p:nvCxnSpPr>
        <p:spPr bwMode="auto">
          <a:xfrm flipH="1">
            <a:off x="1143000" y="2898304"/>
            <a:ext cx="9144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1" name="AutoShape 31"/>
          <p:cNvCxnSpPr>
            <a:cxnSpLocks noChangeShapeType="1"/>
            <a:stCxn id="26627" idx="1"/>
          </p:cNvCxnSpPr>
          <p:nvPr/>
        </p:nvCxnSpPr>
        <p:spPr bwMode="auto">
          <a:xfrm flipH="1">
            <a:off x="1828800" y="1679104"/>
            <a:ext cx="457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2" name="AutoShape 32"/>
          <p:cNvCxnSpPr>
            <a:cxnSpLocks noChangeShapeType="1"/>
            <a:stCxn id="26632" idx="1"/>
          </p:cNvCxnSpPr>
          <p:nvPr/>
        </p:nvCxnSpPr>
        <p:spPr bwMode="auto">
          <a:xfrm flipH="1" flipV="1">
            <a:off x="1295400" y="1983904"/>
            <a:ext cx="762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3" name="AutoShape 33"/>
          <p:cNvCxnSpPr>
            <a:cxnSpLocks noChangeShapeType="1"/>
            <a:stCxn id="26635" idx="2"/>
          </p:cNvCxnSpPr>
          <p:nvPr/>
        </p:nvCxnSpPr>
        <p:spPr bwMode="auto">
          <a:xfrm flipH="1">
            <a:off x="2514600" y="4117504"/>
            <a:ext cx="4191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4" name="AutoShape 34"/>
          <p:cNvCxnSpPr>
            <a:cxnSpLocks noChangeShapeType="1"/>
            <a:stCxn id="26635" idx="1"/>
          </p:cNvCxnSpPr>
          <p:nvPr/>
        </p:nvCxnSpPr>
        <p:spPr bwMode="auto">
          <a:xfrm flipH="1">
            <a:off x="2057400" y="3888904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5" name="AutoShape 35"/>
          <p:cNvCxnSpPr>
            <a:cxnSpLocks noChangeShapeType="1"/>
            <a:stCxn id="26635" idx="3"/>
            <a:endCxn id="26630" idx="1"/>
          </p:cNvCxnSpPr>
          <p:nvPr/>
        </p:nvCxnSpPr>
        <p:spPr bwMode="auto">
          <a:xfrm flipV="1">
            <a:off x="3352800" y="2822104"/>
            <a:ext cx="30480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6" name="AutoShape 36"/>
          <p:cNvCxnSpPr>
            <a:cxnSpLocks noChangeShapeType="1"/>
            <a:stCxn id="26633" idx="1"/>
            <a:endCxn id="26628" idx="2"/>
          </p:cNvCxnSpPr>
          <p:nvPr/>
        </p:nvCxnSpPr>
        <p:spPr bwMode="auto">
          <a:xfrm flipH="1" flipV="1">
            <a:off x="4686300" y="1907704"/>
            <a:ext cx="1257300" cy="198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7" name="AutoShape 37"/>
          <p:cNvCxnSpPr>
            <a:cxnSpLocks noChangeShapeType="1"/>
            <a:stCxn id="26631" idx="0"/>
            <a:endCxn id="26628" idx="2"/>
          </p:cNvCxnSpPr>
          <p:nvPr/>
        </p:nvCxnSpPr>
        <p:spPr bwMode="auto">
          <a:xfrm flipV="1">
            <a:off x="4152900" y="1907704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8" name="AutoShape 38"/>
          <p:cNvCxnSpPr>
            <a:cxnSpLocks noChangeShapeType="1"/>
            <a:stCxn id="26632" idx="3"/>
            <a:endCxn id="26633" idx="1"/>
          </p:cNvCxnSpPr>
          <p:nvPr/>
        </p:nvCxnSpPr>
        <p:spPr bwMode="auto">
          <a:xfrm>
            <a:off x="2895600" y="2898304"/>
            <a:ext cx="3048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59" name="AutoShape 39"/>
          <p:cNvCxnSpPr>
            <a:cxnSpLocks noChangeShapeType="1"/>
            <a:stCxn id="26629" idx="2"/>
            <a:endCxn id="26630" idx="0"/>
          </p:cNvCxnSpPr>
          <p:nvPr/>
        </p:nvCxnSpPr>
        <p:spPr bwMode="auto">
          <a:xfrm>
            <a:off x="6286500" y="1907704"/>
            <a:ext cx="5334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0" name="AutoShape 40"/>
          <p:cNvCxnSpPr>
            <a:cxnSpLocks noChangeShapeType="1"/>
            <a:stCxn id="26629" idx="0"/>
          </p:cNvCxnSpPr>
          <p:nvPr/>
        </p:nvCxnSpPr>
        <p:spPr bwMode="auto">
          <a:xfrm flipV="1">
            <a:off x="6286500" y="917104"/>
            <a:ext cx="419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1" name="AutoShape 41"/>
          <p:cNvCxnSpPr>
            <a:cxnSpLocks noChangeShapeType="1"/>
            <a:stCxn id="26629" idx="3"/>
          </p:cNvCxnSpPr>
          <p:nvPr/>
        </p:nvCxnSpPr>
        <p:spPr bwMode="auto">
          <a:xfrm>
            <a:off x="6705600" y="1679104"/>
            <a:ext cx="6858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2" name="AutoShape 42"/>
          <p:cNvCxnSpPr>
            <a:cxnSpLocks noChangeShapeType="1"/>
            <a:stCxn id="26630" idx="2"/>
            <a:endCxn id="26633" idx="0"/>
          </p:cNvCxnSpPr>
          <p:nvPr/>
        </p:nvCxnSpPr>
        <p:spPr bwMode="auto">
          <a:xfrm flipH="1">
            <a:off x="6362700" y="3050704"/>
            <a:ext cx="457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3" name="AutoShape 43"/>
          <p:cNvCxnSpPr>
            <a:cxnSpLocks noChangeShapeType="1"/>
            <a:stCxn id="26633" idx="1"/>
            <a:endCxn id="26634" idx="3"/>
          </p:cNvCxnSpPr>
          <p:nvPr/>
        </p:nvCxnSpPr>
        <p:spPr bwMode="auto">
          <a:xfrm flipH="1">
            <a:off x="5181600" y="3888904"/>
            <a:ext cx="762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4" name="AutoShape 46"/>
          <p:cNvCxnSpPr>
            <a:cxnSpLocks noChangeShapeType="1"/>
            <a:stCxn id="26634" idx="2"/>
          </p:cNvCxnSpPr>
          <p:nvPr/>
        </p:nvCxnSpPr>
        <p:spPr bwMode="auto">
          <a:xfrm flipH="1">
            <a:off x="4343400" y="4650904"/>
            <a:ext cx="4191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5" name="AutoShape 47"/>
          <p:cNvCxnSpPr>
            <a:cxnSpLocks noChangeShapeType="1"/>
            <a:stCxn id="26634" idx="3"/>
          </p:cNvCxnSpPr>
          <p:nvPr/>
        </p:nvCxnSpPr>
        <p:spPr bwMode="auto">
          <a:xfrm>
            <a:off x="5181600" y="4422304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66" name="Text Box 48"/>
          <p:cNvSpPr txBox="1">
            <a:spLocks noChangeArrowheads="1"/>
          </p:cNvSpPr>
          <p:nvPr/>
        </p:nvSpPr>
        <p:spPr bwMode="auto">
          <a:xfrm>
            <a:off x="593725" y="5253186"/>
            <a:ext cx="8016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/>
              <a:t>In jedes Kästchen können Sie irgendeinen Beruf eintragen: Viehzüchter,  Gerber,  Bauer,  Müller,  Bäcker, Weber, Schneider, Fleischer, Mechaniker, Elektriker, Maurer, Tischler, Dachdecker, Architekt, Bau-Ing, Förster, Pilot, Fluglotse, </a:t>
            </a:r>
            <a:r>
              <a:rPr lang="de-DE" sz="1200" dirty="0" err="1"/>
              <a:t>Stewardes</a:t>
            </a:r>
            <a:r>
              <a:rPr lang="de-DE" sz="1200" dirty="0"/>
              <a:t>, Frisöse, Schmied, </a:t>
            </a:r>
            <a:r>
              <a:rPr lang="de-DE" sz="1200" dirty="0" err="1"/>
              <a:t>Ökonomikus</a:t>
            </a:r>
            <a:r>
              <a:rPr lang="de-DE" sz="1200" dirty="0"/>
              <a:t>, </a:t>
            </a:r>
            <a:r>
              <a:rPr lang="de-DE" sz="1200" dirty="0" err="1"/>
              <a:t>Bänker</a:t>
            </a:r>
            <a:r>
              <a:rPr lang="de-DE" sz="1200" dirty="0"/>
              <a:t>, Informatiker, Physiker, Chemiker, Mathematiker, Kraftfahrer, Kinder-Gärtnerin, Lehrer, Arzt, Krankenschwester, Rechtsanwalt, Richter, Notar, Bergmann, Markscheider, Schmelzer, Gießer, Dreher, Schlosser, Installateur, ...</a:t>
            </a:r>
            <a:br>
              <a:rPr lang="de-DE" sz="1200" dirty="0"/>
            </a:br>
            <a:r>
              <a:rPr lang="de-DE" sz="1200" dirty="0"/>
              <a:t>und bei Bedarf noch beliebig </a:t>
            </a:r>
            <a:r>
              <a:rPr lang="de-DE" sz="1200" dirty="0" smtClean="0"/>
              <a:t>erweitern, </a:t>
            </a:r>
            <a:r>
              <a:rPr lang="de-DE" sz="1200" dirty="0"/>
              <a:t>dann erhalten Sie das Tausch-Netzwerk einer Volkswirtschaft!</a:t>
            </a:r>
          </a:p>
        </p:txBody>
      </p:sp>
      <p:sp>
        <p:nvSpPr>
          <p:cNvPr id="26667" name="Text Box 49"/>
          <p:cNvSpPr txBox="1">
            <a:spLocks noChangeArrowheads="1"/>
          </p:cNvSpPr>
          <p:nvPr/>
        </p:nvSpPr>
        <p:spPr bwMode="auto">
          <a:xfrm>
            <a:off x="2252947" y="1534344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Drechsler</a:t>
            </a:r>
          </a:p>
        </p:txBody>
      </p:sp>
      <p:sp>
        <p:nvSpPr>
          <p:cNvPr id="26668" name="Text Box 50"/>
          <p:cNvSpPr txBox="1">
            <a:spLocks noChangeArrowheads="1"/>
          </p:cNvSpPr>
          <p:nvPr/>
        </p:nvSpPr>
        <p:spPr bwMode="auto">
          <a:xfrm>
            <a:off x="4327525" y="1560042"/>
            <a:ext cx="7425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Bäcker</a:t>
            </a:r>
          </a:p>
        </p:txBody>
      </p:sp>
      <p:sp>
        <p:nvSpPr>
          <p:cNvPr id="26669" name="Textfeld 44"/>
          <p:cNvSpPr txBox="1">
            <a:spLocks noChangeArrowheads="1"/>
          </p:cNvSpPr>
          <p:nvPr/>
        </p:nvSpPr>
        <p:spPr bwMode="auto">
          <a:xfrm>
            <a:off x="3786188" y="2760192"/>
            <a:ext cx="771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Fischer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6451848" y="4773464"/>
            <a:ext cx="352400" cy="169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7046168" y="4785737"/>
            <a:ext cx="334144" cy="1440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50" name="Gerade Verbindung mit Pfeil 49"/>
          <p:cNvCxnSpPr>
            <a:stCxn id="47" idx="3"/>
            <a:endCxn id="48" idx="1"/>
          </p:cNvCxnSpPr>
          <p:nvPr/>
        </p:nvCxnSpPr>
        <p:spPr>
          <a:xfrm flipV="1">
            <a:off x="6804248" y="4857745"/>
            <a:ext cx="241920" cy="3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7380312" y="471372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= W </a:t>
            </a:r>
            <a:r>
              <a:rPr lang="de-DE" sz="1200" dirty="0">
                <a:sym typeface="Wingdings 3"/>
              </a:rPr>
              <a:t> G</a:t>
            </a:r>
            <a:endParaRPr lang="de-DE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54289" y="18653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2,50 </a:t>
            </a:r>
            <a:r>
              <a:rPr lang="de-DE" dirty="0"/>
              <a:t>Euro mit</a:t>
            </a:r>
          </a:p>
          <a:p>
            <a:r>
              <a:rPr lang="de-DE" dirty="0" smtClean="0">
                <a:cs typeface="Arial" charset="0"/>
              </a:rPr>
              <a:t>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27314" y="4076700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p</a:t>
            </a:r>
            <a:r>
              <a:rPr lang="de-DE" baseline="-25000" dirty="0" err="1">
                <a:solidFill>
                  <a:srgbClr val="C00000"/>
                </a:solidFill>
              </a:rPr>
              <a:t>B</a:t>
            </a:r>
            <a:r>
              <a:rPr lang="de-DE" dirty="0">
                <a:solidFill>
                  <a:srgbClr val="C00000"/>
                </a:solidFill>
              </a:rPr>
              <a:t> = </a:t>
            </a:r>
            <a:r>
              <a:rPr lang="de-DE" dirty="0" smtClean="0">
                <a:solidFill>
                  <a:srgbClr val="C00000"/>
                </a:solidFill>
              </a:rPr>
              <a:t>1:10 h</a:t>
            </a:r>
            <a:r>
              <a:rPr lang="de-DE" dirty="0">
                <a:solidFill>
                  <a:srgbClr val="C00000"/>
                </a:solidFill>
              </a:rPr>
              <a:t/>
            </a:r>
            <a:br>
              <a:rPr lang="de-DE" dirty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478481" y="184467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 err="1">
                <a:solidFill>
                  <a:srgbClr val="C00000"/>
                </a:solidFill>
              </a:rPr>
              <a:t>p</a:t>
            </a:r>
            <a:r>
              <a:rPr lang="de-DE" baseline="-25000" dirty="0" err="1">
                <a:solidFill>
                  <a:srgbClr val="C00000"/>
                </a:solidFill>
                <a:cs typeface="Arial" charset="0"/>
              </a:rPr>
              <a:t>B</a:t>
            </a:r>
            <a:r>
              <a:rPr lang="de-DE" baseline="-250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= </a:t>
            </a:r>
            <a:r>
              <a:rPr lang="de-DE" dirty="0" smtClean="0">
                <a:solidFill>
                  <a:srgbClr val="C00000"/>
                </a:solidFill>
              </a:rPr>
              <a:t>1:10 h</a:t>
            </a:r>
            <a:endParaRPr lang="de-DE" baseline="-25000" dirty="0">
              <a:solidFill>
                <a:srgbClr val="C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64194" y="4076700"/>
            <a:ext cx="1566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2,50 </a:t>
            </a:r>
            <a:r>
              <a:rPr lang="de-DE" dirty="0"/>
              <a:t>Euro mit</a:t>
            </a:r>
            <a:br>
              <a:rPr lang="de-DE" dirty="0"/>
            </a:br>
            <a:r>
              <a:rPr lang="de-DE" dirty="0" smtClean="0"/>
              <a:t>p</a:t>
            </a:r>
            <a:r>
              <a:rPr lang="de-DE" dirty="0" smtClean="0">
                <a:cs typeface="Arial" charset="0"/>
              </a:rPr>
              <a:t> </a:t>
            </a:r>
            <a:r>
              <a:rPr lang="de-DE" dirty="0">
                <a:cs typeface="Arial" charset="0"/>
              </a:rPr>
              <a:t>= </a:t>
            </a:r>
            <a:r>
              <a:rPr lang="de-DE" dirty="0" smtClean="0">
                <a:cs typeface="Arial" charset="0"/>
              </a:rPr>
              <a:t>0 h</a:t>
            </a:r>
            <a:endParaRPr lang="el-GR" dirty="0">
              <a:cs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554289" y="1252823"/>
            <a:ext cx="1314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Bankier</a:t>
            </a:r>
            <a:endParaRPr lang="de-DE" sz="24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87994" y="1252823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C00000"/>
                </a:solidFill>
              </a:rPr>
              <a:t>Bäcker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75384" y="1816763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6021" y="4048788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79612" y="1628775"/>
            <a:ext cx="20619" cy="330042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357290" y="1285860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5372" name="AutoShape 12"/>
          <p:cNvCxnSpPr>
            <a:cxnSpLocks noChangeShapeType="1"/>
            <a:endCxn id="15365" idx="0"/>
          </p:cNvCxnSpPr>
          <p:nvPr/>
        </p:nvCxnSpPr>
        <p:spPr bwMode="auto">
          <a:xfrm>
            <a:off x="3492500" y="2492375"/>
            <a:ext cx="2754921" cy="158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3" name="AutoShape 13"/>
          <p:cNvCxnSpPr>
            <a:cxnSpLocks noChangeShapeType="1"/>
            <a:stCxn id="15364" idx="2"/>
            <a:endCxn id="15363" idx="0"/>
          </p:cNvCxnSpPr>
          <p:nvPr/>
        </p:nvCxnSpPr>
        <p:spPr bwMode="auto">
          <a:xfrm rot="5400000">
            <a:off x="4123542" y="1817678"/>
            <a:ext cx="1590675" cy="2927368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3924300" y="2779714"/>
            <a:ext cx="1933584" cy="935038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143108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54289" y="18653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10,00 Euro</a:t>
            </a:r>
            <a:endParaRPr lang="de-DE" dirty="0"/>
          </a:p>
          <a:p>
            <a:r>
              <a:rPr lang="de-DE" dirty="0" smtClean="0">
                <a:cs typeface="Arial" charset="0"/>
              </a:rPr>
              <a:t>mit 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4" y="4076700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 </a:t>
            </a:r>
            <a:r>
              <a:rPr lang="de-DE" dirty="0" smtClean="0">
                <a:solidFill>
                  <a:srgbClr val="FF0000"/>
                </a:solidFill>
              </a:rPr>
              <a:t>mit </a:t>
            </a:r>
            <a:r>
              <a:rPr lang="de-DE" dirty="0" err="1" smtClean="0">
                <a:solidFill>
                  <a:srgbClr val="FF0000"/>
                </a:solidFill>
              </a:rPr>
              <a:t>p</a:t>
            </a:r>
            <a:r>
              <a:rPr lang="de-DE" baseline="-25000" dirty="0" err="1" smtClean="0">
                <a:solidFill>
                  <a:srgbClr val="FF0000"/>
                </a:solidFill>
              </a:rPr>
              <a:t>K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1:10 h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543512" y="184467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Kerzenständer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mit </a:t>
            </a:r>
            <a:r>
              <a:rPr lang="de-DE" dirty="0" err="1" smtClean="0">
                <a:solidFill>
                  <a:srgbClr val="FF0000"/>
                </a:solidFill>
              </a:rPr>
              <a:t>p</a:t>
            </a:r>
            <a:r>
              <a:rPr lang="de-DE" baseline="-25000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de-DE" baseline="-250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1:10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529225" y="4076700"/>
            <a:ext cx="1685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10,00 </a:t>
            </a:r>
            <a:r>
              <a:rPr lang="de-DE" dirty="0"/>
              <a:t>Euro mit</a:t>
            </a:r>
            <a:br>
              <a:rPr lang="de-DE" dirty="0"/>
            </a:br>
            <a:r>
              <a:rPr lang="de-DE" dirty="0" err="1" smtClean="0"/>
              <a:t>mit</a:t>
            </a:r>
            <a:r>
              <a:rPr lang="de-DE" dirty="0" smtClean="0"/>
              <a:t> p</a:t>
            </a:r>
            <a:r>
              <a:rPr lang="de-DE" dirty="0" smtClean="0">
                <a:cs typeface="Arial" charset="0"/>
              </a:rPr>
              <a:t> </a:t>
            </a:r>
            <a:r>
              <a:rPr lang="de-DE" dirty="0">
                <a:cs typeface="Arial" charset="0"/>
              </a:rPr>
              <a:t>= </a:t>
            </a:r>
            <a:r>
              <a:rPr lang="de-DE" dirty="0" smtClean="0">
                <a:cs typeface="Arial" charset="0"/>
              </a:rPr>
              <a:t>0 h</a:t>
            </a:r>
            <a:endParaRPr lang="el-GR" dirty="0">
              <a:cs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601958" y="1214422"/>
            <a:ext cx="1314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Bankier</a:t>
            </a:r>
            <a:endParaRPr lang="de-DE" sz="2400" b="1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500694" y="1214422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Drechsler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85786" y="1816763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Warentausch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06423" y="4048788"/>
            <a:ext cx="1232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nach dem</a:t>
            </a:r>
            <a:br>
              <a:rPr lang="de-DE" sz="1400"/>
            </a:br>
            <a:r>
              <a:rPr lang="de-DE" sz="1400"/>
              <a:t>Warentausch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979613" y="1628775"/>
            <a:ext cx="0" cy="3671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428728" y="1285860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16396" name="AutoShape 12"/>
          <p:cNvCxnSpPr>
            <a:cxnSpLocks noChangeShapeType="1"/>
            <a:endCxn id="16389" idx="0"/>
          </p:cNvCxnSpPr>
          <p:nvPr/>
        </p:nvCxnSpPr>
        <p:spPr bwMode="auto">
          <a:xfrm>
            <a:off x="3492500" y="2492375"/>
            <a:ext cx="2879264" cy="158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3"/>
          <p:cNvCxnSpPr>
            <a:cxnSpLocks noChangeShapeType="1"/>
            <a:stCxn id="16388" idx="2"/>
            <a:endCxn id="16387" idx="0"/>
          </p:cNvCxnSpPr>
          <p:nvPr/>
        </p:nvCxnSpPr>
        <p:spPr bwMode="auto">
          <a:xfrm rot="5400000">
            <a:off x="4192174" y="1821279"/>
            <a:ext cx="1590675" cy="292016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4067176" y="2786058"/>
            <a:ext cx="1790708" cy="1006476"/>
          </a:xfrm>
          <a:prstGeom prst="ellipse">
            <a:avLst/>
          </a:prstGeom>
          <a:noFill/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071670" y="30622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CC00"/>
                </a:solidFill>
              </a:rPr>
              <a:t>Tausch-Phase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52862" y="1509053"/>
            <a:ext cx="1657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3,50 Euro</a:t>
            </a:r>
          </a:p>
          <a:p>
            <a:r>
              <a:rPr lang="de-DE" dirty="0" smtClean="0"/>
              <a:t>mit </a:t>
            </a:r>
            <a:r>
              <a:rPr lang="de-DE" dirty="0" smtClean="0">
                <a:cs typeface="Arial" charset="0"/>
              </a:rPr>
              <a:t>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071934" y="3523592"/>
            <a:ext cx="17242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350 g Brot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 smtClean="0">
                <a:solidFill>
                  <a:srgbClr val="00B050"/>
                </a:solidFill>
              </a:rPr>
              <a:t>mit </a:t>
            </a:r>
            <a:r>
              <a:rPr lang="de-DE" dirty="0" err="1" smtClean="0">
                <a:solidFill>
                  <a:srgbClr val="00B050"/>
                </a:solidFill>
              </a:rPr>
              <a:t>p</a:t>
            </a:r>
            <a:r>
              <a:rPr lang="de-DE" baseline="-25000" dirty="0" err="1" smtClean="0">
                <a:solidFill>
                  <a:srgbClr val="00B050"/>
                </a:solidFill>
              </a:rPr>
              <a:t>B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>
                <a:solidFill>
                  <a:srgbClr val="00B050"/>
                </a:solidFill>
              </a:rPr>
              <a:t>= </a:t>
            </a:r>
            <a:r>
              <a:rPr lang="de-DE" dirty="0" smtClean="0">
                <a:solidFill>
                  <a:srgbClr val="00B050"/>
                </a:solidFill>
              </a:rPr>
              <a:t>1:10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h</a:t>
            </a:r>
            <a:r>
              <a:rPr lang="de-DE" dirty="0">
                <a:solidFill>
                  <a:srgbClr val="00B050"/>
                </a:solidFill>
              </a:rPr>
              <a:t/>
            </a:r>
            <a:br>
              <a:rPr lang="de-DE" dirty="0">
                <a:solidFill>
                  <a:srgbClr val="00B050"/>
                </a:solidFill>
              </a:rPr>
            </a:b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08750" y="165351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350 g Brot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 smtClean="0">
                <a:solidFill>
                  <a:srgbClr val="00B050"/>
                </a:solidFill>
              </a:rPr>
              <a:t>mit </a:t>
            </a:r>
            <a:r>
              <a:rPr lang="de-DE" dirty="0" err="1" smtClean="0">
                <a:solidFill>
                  <a:srgbClr val="00B050"/>
                </a:solidFill>
              </a:rPr>
              <a:t>p</a:t>
            </a:r>
            <a:r>
              <a:rPr lang="de-DE" baseline="-25000" dirty="0" err="1" smtClean="0">
                <a:solidFill>
                  <a:srgbClr val="00B050"/>
                </a:solidFill>
                <a:cs typeface="Arial" charset="0"/>
              </a:rPr>
              <a:t>B</a:t>
            </a:r>
            <a:r>
              <a:rPr lang="de-DE" baseline="-25000" dirty="0" smtClean="0">
                <a:solidFill>
                  <a:srgbClr val="00B05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B050"/>
                </a:solidFill>
              </a:rPr>
              <a:t>= </a:t>
            </a:r>
            <a:r>
              <a:rPr lang="de-DE" dirty="0" smtClean="0">
                <a:solidFill>
                  <a:srgbClr val="00B050"/>
                </a:solidFill>
              </a:rPr>
              <a:t>1:10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h</a:t>
            </a:r>
            <a:endParaRPr lang="de-DE" baseline="-25000" dirty="0">
              <a:solidFill>
                <a:srgbClr val="00B05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3266" y="928670"/>
            <a:ext cx="1503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/>
              <a:t>Bankier</a:t>
            </a:r>
            <a:endParaRPr lang="de-DE" sz="28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01394" y="928670"/>
            <a:ext cx="1385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>
                <a:solidFill>
                  <a:srgbClr val="00B050"/>
                </a:solidFill>
              </a:rPr>
              <a:t>Bäcker</a:t>
            </a:r>
          </a:p>
        </p:txBody>
      </p:sp>
      <p:cxnSp>
        <p:nvCxnSpPr>
          <p:cNvPr id="17416" name="AutoShape 12"/>
          <p:cNvCxnSpPr>
            <a:cxnSpLocks noChangeShapeType="1"/>
            <a:stCxn id="17410" idx="2"/>
          </p:cNvCxnSpPr>
          <p:nvPr/>
        </p:nvCxnSpPr>
        <p:spPr bwMode="auto">
          <a:xfrm>
            <a:off x="4681537" y="2155384"/>
            <a:ext cx="2596153" cy="173015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7" name="AutoShape 13"/>
          <p:cNvCxnSpPr>
            <a:cxnSpLocks noChangeShapeType="1"/>
            <a:stCxn id="17412" idx="2"/>
            <a:endCxn id="17411" idx="0"/>
          </p:cNvCxnSpPr>
          <p:nvPr/>
        </p:nvCxnSpPr>
        <p:spPr bwMode="auto">
          <a:xfrm flipH="1">
            <a:off x="4934035" y="2294865"/>
            <a:ext cx="2478797" cy="1228727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1086432" y="928670"/>
            <a:ext cx="1843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Drechsler</a:t>
            </a: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1187450" y="1653515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mit </a:t>
            </a:r>
            <a:r>
              <a:rPr lang="de-DE" dirty="0" err="1" smtClean="0">
                <a:solidFill>
                  <a:srgbClr val="FF0000"/>
                </a:solidFill>
              </a:rPr>
              <a:t>p</a:t>
            </a:r>
            <a:r>
              <a:rPr lang="de-DE" baseline="-25000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de-DE" baseline="-250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1:10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3924299" y="2517115"/>
            <a:ext cx="1655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10,00 </a:t>
            </a:r>
            <a:r>
              <a:rPr lang="de-DE" dirty="0"/>
              <a:t>Euro </a:t>
            </a:r>
            <a:r>
              <a:rPr lang="de-DE" dirty="0" smtClean="0"/>
              <a:t>mit </a:t>
            </a:r>
            <a:r>
              <a:rPr lang="de-DE" dirty="0" smtClean="0">
                <a:cs typeface="Arial" charset="0"/>
              </a:rPr>
              <a:t>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3929058" y="4684053"/>
            <a:ext cx="180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mit </a:t>
            </a:r>
            <a:r>
              <a:rPr lang="de-DE" dirty="0" err="1" smtClean="0">
                <a:solidFill>
                  <a:srgbClr val="FF0000"/>
                </a:solidFill>
              </a:rPr>
              <a:t>p</a:t>
            </a:r>
            <a:r>
              <a:rPr lang="de-DE" baseline="-25000" dirty="0" err="1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de-DE" baseline="-250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</a:t>
            </a:r>
            <a:r>
              <a:rPr lang="de-DE" dirty="0" smtClean="0">
                <a:solidFill>
                  <a:srgbClr val="FF0000"/>
                </a:solidFill>
              </a:rPr>
              <a:t>1:10 h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cxnSp>
        <p:nvCxnSpPr>
          <p:cNvPr id="17423" name="AutoShape 25"/>
          <p:cNvCxnSpPr>
            <a:cxnSpLocks noChangeShapeType="1"/>
            <a:stCxn id="17420" idx="2"/>
          </p:cNvCxnSpPr>
          <p:nvPr/>
        </p:nvCxnSpPr>
        <p:spPr bwMode="auto">
          <a:xfrm flipH="1">
            <a:off x="2987675" y="3163446"/>
            <a:ext cx="1764506" cy="10516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4" name="AutoShape 26"/>
          <p:cNvCxnSpPr>
            <a:cxnSpLocks noChangeShapeType="1"/>
            <a:stCxn id="17419" idx="2"/>
            <a:endCxn id="17421" idx="0"/>
          </p:cNvCxnSpPr>
          <p:nvPr/>
        </p:nvCxnSpPr>
        <p:spPr bwMode="auto">
          <a:xfrm rot="16200000" flipH="1">
            <a:off x="2267742" y="2118655"/>
            <a:ext cx="2389188" cy="274160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7" name="Textfeld 16"/>
          <p:cNvSpPr txBox="1"/>
          <p:nvPr/>
        </p:nvSpPr>
        <p:spPr>
          <a:xfrm>
            <a:off x="4500562" y="21662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500430" y="5452418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Summe Produktwerte</a:t>
            </a:r>
            <a:br>
              <a:rPr lang="de-DE" dirty="0"/>
            </a:br>
            <a:r>
              <a:rPr lang="de-DE" dirty="0"/>
              <a:t>=  </a:t>
            </a:r>
            <a:r>
              <a:rPr lang="de-DE" dirty="0" smtClean="0"/>
              <a:t>+ 2:20 h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000100" y="466660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Summe Produktwerte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=  </a:t>
            </a:r>
            <a:r>
              <a:rPr lang="de-DE" dirty="0" smtClean="0">
                <a:solidFill>
                  <a:srgbClr val="FF0000"/>
                </a:solidFill>
              </a:rPr>
              <a:t>- 1:10 h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143636" y="466660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00B050"/>
                </a:solidFill>
              </a:rPr>
              <a:t>Summe Produktwerte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>
                <a:solidFill>
                  <a:srgbClr val="00B050"/>
                </a:solidFill>
              </a:rPr>
              <a:t>=  </a:t>
            </a:r>
            <a:r>
              <a:rPr lang="de-DE" dirty="0" smtClean="0">
                <a:solidFill>
                  <a:srgbClr val="00B050"/>
                </a:solidFill>
              </a:rPr>
              <a:t>-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1:10 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666122" y="3874138"/>
            <a:ext cx="1657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3,50 Euro</a:t>
            </a:r>
          </a:p>
          <a:p>
            <a:r>
              <a:rPr lang="de-DE" dirty="0" smtClean="0"/>
              <a:t>mit </a:t>
            </a:r>
            <a:r>
              <a:rPr lang="de-DE" dirty="0" smtClean="0">
                <a:cs typeface="Arial" charset="0"/>
              </a:rPr>
              <a:t>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469224" y="3831009"/>
            <a:ext cx="1655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10,00 </a:t>
            </a:r>
            <a:r>
              <a:rPr lang="de-DE" dirty="0"/>
              <a:t>Euro </a:t>
            </a:r>
            <a:r>
              <a:rPr lang="de-DE" dirty="0" smtClean="0"/>
              <a:t>mit </a:t>
            </a:r>
            <a:r>
              <a:rPr lang="de-DE" dirty="0" smtClean="0">
                <a:cs typeface="Arial" charset="0"/>
              </a:rPr>
              <a:t>p </a:t>
            </a:r>
            <a:r>
              <a:rPr lang="de-DE" dirty="0"/>
              <a:t>= </a:t>
            </a:r>
            <a:r>
              <a:rPr lang="de-DE" dirty="0" smtClean="0"/>
              <a:t>0 h</a:t>
            </a:r>
            <a:endParaRPr lang="de-DE" baseline="-25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223949" y="2124077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Drechsler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51500" y="2052640"/>
            <a:ext cx="113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Bäcker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132138" y="2357430"/>
            <a:ext cx="2160587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223949" y="3328990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/>
              <a:t>Drechsler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662613" y="3328990"/>
            <a:ext cx="113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/>
              <a:t>Bäcker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132138" y="3571876"/>
            <a:ext cx="223202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3492500" y="2565400"/>
            <a:ext cx="1368425" cy="792163"/>
          </a:xfrm>
          <a:prstGeom prst="ellips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192588" y="28019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1200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3500430" y="2801938"/>
            <a:ext cx="1369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C000"/>
                </a:solidFill>
              </a:rPr>
              <a:t>Geldzirkulation</a:t>
            </a:r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3386989" y="1857364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694971" y="3764165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350g Brot</a:t>
            </a:r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H="1">
            <a:off x="3563938" y="2708275"/>
            <a:ext cx="71437" cy="73025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4716463" y="3141663"/>
            <a:ext cx="71437" cy="71437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17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27586"/>
              </p:ext>
            </p:extLst>
          </p:nvPr>
        </p:nvGraphicFramePr>
        <p:xfrm>
          <a:off x="1042988" y="1573213"/>
          <a:ext cx="7080250" cy="3584576"/>
        </p:xfrm>
        <a:graphic>
          <a:graphicData uri="http://schemas.openxmlformats.org/drawingml/2006/table">
            <a:tbl>
              <a:tblPr/>
              <a:tblGrid>
                <a:gridCol w="1416050"/>
                <a:gridCol w="1416050"/>
                <a:gridCol w="1416050"/>
                <a:gridCol w="1416050"/>
                <a:gridCol w="141605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Drechsler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Bäcker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Fischer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Drechsler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Tausch-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vorgang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350 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Brot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350 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Brot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Tausch-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vorgang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100 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Fisch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100 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Fisch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Tausch-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vorgang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Kerzständ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Kerzständ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mg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3" name="Line 94"/>
          <p:cNvSpPr>
            <a:spLocks noChangeShapeType="1"/>
          </p:cNvSpPr>
          <p:nvPr/>
        </p:nvSpPr>
        <p:spPr bwMode="auto">
          <a:xfrm>
            <a:off x="2339975" y="2276475"/>
            <a:ext cx="0" cy="30241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20504" name="Line 95"/>
          <p:cNvSpPr>
            <a:spLocks noChangeShapeType="1"/>
          </p:cNvSpPr>
          <p:nvPr/>
        </p:nvSpPr>
        <p:spPr bwMode="auto">
          <a:xfrm>
            <a:off x="3571868" y="2643182"/>
            <a:ext cx="352432" cy="280993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05" name="Line 96"/>
          <p:cNvSpPr>
            <a:spLocks noChangeShapeType="1"/>
          </p:cNvSpPr>
          <p:nvPr/>
        </p:nvSpPr>
        <p:spPr bwMode="auto">
          <a:xfrm>
            <a:off x="450056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06" name="Line 97"/>
          <p:cNvSpPr>
            <a:spLocks noChangeShapeType="1"/>
          </p:cNvSpPr>
          <p:nvPr/>
        </p:nvSpPr>
        <p:spPr bwMode="auto">
          <a:xfrm>
            <a:off x="5000628" y="3571876"/>
            <a:ext cx="363535" cy="217487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07" name="Line 98"/>
          <p:cNvSpPr>
            <a:spLocks noChangeShapeType="1"/>
          </p:cNvSpPr>
          <p:nvPr/>
        </p:nvSpPr>
        <p:spPr bwMode="auto">
          <a:xfrm>
            <a:off x="5940425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08" name="Line 99"/>
          <p:cNvSpPr>
            <a:spLocks noChangeShapeType="1"/>
          </p:cNvSpPr>
          <p:nvPr/>
        </p:nvSpPr>
        <p:spPr bwMode="auto">
          <a:xfrm>
            <a:off x="6429388" y="4429131"/>
            <a:ext cx="374637" cy="295269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09" name="Line 100"/>
          <p:cNvSpPr>
            <a:spLocks noChangeShapeType="1"/>
          </p:cNvSpPr>
          <p:nvPr/>
        </p:nvSpPr>
        <p:spPr bwMode="auto">
          <a:xfrm flipH="1">
            <a:off x="3571868" y="2636838"/>
            <a:ext cx="352432" cy="292096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10" name="Line 101"/>
          <p:cNvSpPr>
            <a:spLocks noChangeShapeType="1"/>
          </p:cNvSpPr>
          <p:nvPr/>
        </p:nvSpPr>
        <p:spPr bwMode="auto">
          <a:xfrm flipH="1">
            <a:off x="5000628" y="3573463"/>
            <a:ext cx="363535" cy="21272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11" name="Line 102"/>
          <p:cNvSpPr>
            <a:spLocks noChangeShapeType="1"/>
          </p:cNvSpPr>
          <p:nvPr/>
        </p:nvSpPr>
        <p:spPr bwMode="auto">
          <a:xfrm flipH="1">
            <a:off x="6500826" y="4437062"/>
            <a:ext cx="231762" cy="27782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512" name="Text Box 103"/>
          <p:cNvSpPr txBox="1">
            <a:spLocks noChangeArrowheads="1"/>
          </p:cNvSpPr>
          <p:nvPr/>
        </p:nvSpPr>
        <p:spPr bwMode="auto">
          <a:xfrm>
            <a:off x="1115616" y="513744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sp>
        <p:nvSpPr>
          <p:cNvPr id="20513" name="Line 105"/>
          <p:cNvSpPr>
            <a:spLocks noChangeShapeType="1"/>
          </p:cNvSpPr>
          <p:nvPr/>
        </p:nvSpPr>
        <p:spPr bwMode="auto">
          <a:xfrm>
            <a:off x="2195513" y="36449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14" name="Line 106"/>
          <p:cNvSpPr>
            <a:spLocks noChangeShapeType="1"/>
          </p:cNvSpPr>
          <p:nvPr/>
        </p:nvSpPr>
        <p:spPr bwMode="auto">
          <a:xfrm>
            <a:off x="2195513" y="4508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15" name="Line 107"/>
          <p:cNvSpPr>
            <a:spLocks noChangeShapeType="1"/>
          </p:cNvSpPr>
          <p:nvPr/>
        </p:nvSpPr>
        <p:spPr bwMode="auto">
          <a:xfrm>
            <a:off x="2195513" y="27813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28794" y="1583754"/>
            <a:ext cx="119455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Fischer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86192" y="1583754"/>
            <a:ext cx="114326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Bäcker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86182" y="4836865"/>
            <a:ext cx="150393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Drechsler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857356" y="213097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0070C0"/>
                </a:solidFill>
              </a:rPr>
              <a:t>100 g Fisch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643306" y="541712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751832" y="213097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Produktions-</a:t>
            </a:r>
            <a:r>
              <a:rPr lang="de-DE" sz="3600" dirty="0" err="1"/>
              <a:t>Shpäre</a:t>
            </a:r>
            <a:endParaRPr lang="de-DE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904845" y="2967335"/>
            <a:ext cx="12827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Produkt </a:t>
            </a:r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4551" y="5178722"/>
            <a:ext cx="12827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Produkt P</a:t>
            </a:r>
            <a:r>
              <a:rPr lang="de-DE" baseline="-25000" dirty="0"/>
              <a:t>2</a:t>
            </a:r>
            <a:endParaRPr lang="de-DE" dirty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190861" y="2946697"/>
            <a:ext cx="1326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Produkt </a:t>
            </a:r>
            <a:r>
              <a:rPr lang="de-DE" dirty="0" smtClean="0"/>
              <a:t>P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262299" y="5178722"/>
            <a:ext cx="12827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Produkt </a:t>
            </a:r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627784" y="2031067"/>
            <a:ext cx="143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A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5004048" y="2010742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B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52375" y="2959397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vor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77769" y="5107086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nach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979612" y="2730797"/>
            <a:ext cx="99" cy="31683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058690" y="5683150"/>
            <a:ext cx="107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/>
              <a:t>Zeitachse</a:t>
            </a:r>
          </a:p>
        </p:txBody>
      </p:sp>
      <p:cxnSp>
        <p:nvCxnSpPr>
          <p:cNvPr id="7180" name="AutoShape 17"/>
          <p:cNvCxnSpPr>
            <a:cxnSpLocks noChangeShapeType="1"/>
          </p:cNvCxnSpPr>
          <p:nvPr/>
        </p:nvCxnSpPr>
        <p:spPr bwMode="auto">
          <a:xfrm rot="16200000" flipH="1">
            <a:off x="3710132" y="3078968"/>
            <a:ext cx="1842055" cy="2357454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7181" name="AutoShape 18"/>
          <p:cNvCxnSpPr>
            <a:cxnSpLocks noChangeShapeType="1"/>
          </p:cNvCxnSpPr>
          <p:nvPr/>
        </p:nvCxnSpPr>
        <p:spPr bwMode="auto">
          <a:xfrm rot="5400000">
            <a:off x="3766006" y="3174221"/>
            <a:ext cx="1862693" cy="214631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1908175" y="3162597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1908175" y="532318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103438" y="304036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2051050" y="519301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2</a:t>
            </a:r>
          </a:p>
        </p:txBody>
      </p:sp>
      <p:sp>
        <p:nvSpPr>
          <p:cNvPr id="7186" name="Oval 23"/>
          <p:cNvSpPr>
            <a:spLocks noChangeArrowheads="1"/>
          </p:cNvSpPr>
          <p:nvPr/>
        </p:nvSpPr>
        <p:spPr bwMode="auto">
          <a:xfrm>
            <a:off x="3850754" y="3882950"/>
            <a:ext cx="1657350" cy="720725"/>
          </a:xfrm>
          <a:prstGeom prst="ellips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FFC000"/>
              </a:solidFill>
            </a:endParaRPr>
          </a:p>
        </p:txBody>
      </p:sp>
      <p:sp>
        <p:nvSpPr>
          <p:cNvPr id="7187" name="Text Box 24"/>
          <p:cNvSpPr txBox="1">
            <a:spLocks noChangeArrowheads="1"/>
          </p:cNvSpPr>
          <p:nvPr/>
        </p:nvSpPr>
        <p:spPr bwMode="auto">
          <a:xfrm>
            <a:off x="7167701" y="3954958"/>
            <a:ext cx="932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Waren-</a:t>
            </a:r>
          </a:p>
          <a:p>
            <a:pPr algn="ctr"/>
            <a:r>
              <a:rPr lang="de-DE" dirty="0" err="1">
                <a:solidFill>
                  <a:srgbClr val="0070C0"/>
                </a:solidFill>
              </a:rPr>
              <a:t>status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7092280" y="2802830"/>
            <a:ext cx="105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Produkt-</a:t>
            </a:r>
          </a:p>
          <a:p>
            <a:pPr algn="ctr"/>
            <a:r>
              <a:rPr lang="de-DE" dirty="0" err="1">
                <a:solidFill>
                  <a:srgbClr val="C00000"/>
                </a:solidFill>
              </a:rPr>
              <a:t>status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7115700" y="5035078"/>
            <a:ext cx="105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Produkt-</a:t>
            </a:r>
          </a:p>
          <a:p>
            <a:pPr algn="ctr"/>
            <a:r>
              <a:rPr lang="de-DE" dirty="0" err="1">
                <a:solidFill>
                  <a:srgbClr val="C00000"/>
                </a:solidFill>
              </a:rPr>
              <a:t>status</a:t>
            </a:r>
            <a:endParaRPr lang="de-DE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>
            <a:stCxn id="7188" idx="2"/>
            <a:endCxn id="7187" idx="0"/>
          </p:cNvCxnSpPr>
          <p:nvPr/>
        </p:nvCxnSpPr>
        <p:spPr>
          <a:xfrm rot="16200000" flipH="1">
            <a:off x="7374440" y="3695350"/>
            <a:ext cx="505797" cy="13417"/>
          </a:xfrm>
          <a:prstGeom prst="straightConnector1">
            <a:avLst/>
          </a:prstGeom>
          <a:ln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7187" idx="2"/>
            <a:endCxn id="7189" idx="0"/>
          </p:cNvCxnSpPr>
          <p:nvPr/>
        </p:nvCxnSpPr>
        <p:spPr>
          <a:xfrm rot="16200000" flipH="1">
            <a:off x="7422154" y="4813181"/>
            <a:ext cx="433789" cy="10003"/>
          </a:xfrm>
          <a:prstGeom prst="straightConnector1">
            <a:avLst/>
          </a:prstGeom>
          <a:ln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123728" y="4030956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Tauschphase</a:t>
            </a:r>
          </a:p>
        </p:txBody>
      </p:sp>
      <p:cxnSp>
        <p:nvCxnSpPr>
          <p:cNvPr id="30" name="Gerade Verbindung 29"/>
          <p:cNvCxnSpPr>
            <a:stCxn id="7182" idx="1"/>
            <a:endCxn id="7185" idx="1"/>
          </p:cNvCxnSpPr>
          <p:nvPr/>
        </p:nvCxnSpPr>
        <p:spPr>
          <a:xfrm rot="16200000" flipH="1">
            <a:off x="966593" y="4247053"/>
            <a:ext cx="21689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200" dirty="0" smtClean="0"/>
              <a:t>Der Austausch zweier Produkte P</a:t>
            </a:r>
            <a:r>
              <a:rPr lang="de-DE" sz="3200" baseline="-25000" dirty="0" smtClean="0"/>
              <a:t>1</a:t>
            </a:r>
            <a:r>
              <a:rPr lang="de-DE" sz="3200" dirty="0" smtClean="0"/>
              <a:t> </a:t>
            </a:r>
            <a:r>
              <a:rPr lang="de-DE" sz="3200" dirty="0" smtClean="0">
                <a:sym typeface="Wingdings 3" panose="05040102010807070707" pitchFamily="18" charset="2"/>
              </a:rPr>
              <a:t> P</a:t>
            </a:r>
            <a:r>
              <a:rPr lang="de-DE" sz="3200" baseline="-25000" dirty="0" smtClean="0">
                <a:sym typeface="Wingdings 3" panose="05040102010807070707" pitchFamily="18" charset="2"/>
              </a:rPr>
              <a:t>2</a:t>
            </a:r>
            <a:endParaRPr lang="de-DE" sz="3200" baseline="-25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28794" y="1583754"/>
            <a:ext cx="119455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Fischer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86192" y="1583754"/>
            <a:ext cx="114326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Bäcker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86182" y="4836865"/>
            <a:ext cx="150393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Drechsler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rot="16200000" flipH="1">
            <a:off x="1750199" y="2476729"/>
            <a:ext cx="2786082" cy="18573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4" idx="0"/>
          </p:cNvCxnSpPr>
          <p:nvPr/>
        </p:nvCxnSpPr>
        <p:spPr>
          <a:xfrm rot="16200000" flipV="1">
            <a:off x="2249859" y="2548572"/>
            <a:ext cx="2753045" cy="182354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143240" y="1940944"/>
            <a:ext cx="2643206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4" idx="0"/>
          </p:cNvCxnSpPr>
          <p:nvPr/>
        </p:nvCxnSpPr>
        <p:spPr>
          <a:xfrm rot="5400000">
            <a:off x="3857216" y="2693320"/>
            <a:ext cx="2824481" cy="1462609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5400000" flipH="1" flipV="1">
            <a:off x="4517082" y="2671844"/>
            <a:ext cx="2753043" cy="15001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10800000">
            <a:off x="3143240" y="1726630"/>
            <a:ext cx="264320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2857488" y="407194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1800000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0070C0"/>
                </a:solidFill>
              </a:rPr>
              <a:t>100 g Fisch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101501" y="265532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360000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0000"/>
                </a:solidFill>
              </a:rPr>
              <a:t>Kerzenständer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203848" y="135729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350 g Brot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2714612" y="244101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1830000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480584" y="192880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071934" y="385762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390000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Austausch</a:t>
            </a:r>
            <a:endParaRPr lang="de-D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28794" y="1869506"/>
            <a:ext cx="119455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Fischer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86192" y="1869506"/>
            <a:ext cx="114326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Bäcker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86182" y="5122617"/>
            <a:ext cx="150393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Drechsler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857488" y="5702874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0000"/>
                </a:solidFill>
              </a:rPr>
              <a:t>Fisch wird zum Mittag gegessen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286380" y="2428868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C00000"/>
                </a:solidFill>
              </a:rPr>
              <a:t>Kerzenständer schmückt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Weihnachtstisch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1285852" y="2488164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Brot wird </a:t>
            </a:r>
            <a:r>
              <a:rPr lang="de-D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verfrühstückt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>
          <a:xfrm>
            <a:off x="457200" y="560390"/>
            <a:ext cx="8229600" cy="1143000"/>
          </a:xfrm>
        </p:spPr>
        <p:txBody>
          <a:bodyPr/>
          <a:lstStyle/>
          <a:p>
            <a:r>
              <a:rPr lang="de-DE" sz="3600" dirty="0" smtClean="0"/>
              <a:t>Warenuntergang während Konsumtion</a:t>
            </a:r>
            <a:endParaRPr lang="de-DE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28794" y="1798068"/>
            <a:ext cx="119455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Fischer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86192" y="1798068"/>
            <a:ext cx="114326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Bäcker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86182" y="5051179"/>
            <a:ext cx="150393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Drechsler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rot="16200000" flipH="1">
            <a:off x="1750199" y="2691043"/>
            <a:ext cx="2786082" cy="1857388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4" idx="0"/>
          </p:cNvCxnSpPr>
          <p:nvPr/>
        </p:nvCxnSpPr>
        <p:spPr>
          <a:xfrm rot="16200000" flipV="1">
            <a:off x="2249859" y="2762886"/>
            <a:ext cx="2753045" cy="1823541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143240" y="2155258"/>
            <a:ext cx="2643206" cy="1588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4" idx="0"/>
          </p:cNvCxnSpPr>
          <p:nvPr/>
        </p:nvCxnSpPr>
        <p:spPr>
          <a:xfrm rot="5400000">
            <a:off x="3857216" y="2907634"/>
            <a:ext cx="2824481" cy="1462609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5400000" flipH="1" flipV="1">
            <a:off x="4517082" y="2886158"/>
            <a:ext cx="2753043" cy="150019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10800000">
            <a:off x="3143240" y="1940944"/>
            <a:ext cx="2643206" cy="1588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650311" y="263691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0070C0"/>
                </a:solidFill>
              </a:rPr>
              <a:t>kein neuen Fisch gefangen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143240" y="135729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kein neues Brot gebacken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837642" y="555999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00034" y="185736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980914" y="185736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>
                <a:solidFill>
                  <a:srgbClr val="FFC000"/>
                </a:solidFill>
              </a:rPr>
              <a:t>1 mg Gold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273000" y="422555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keinen Kerzenständer hergestellt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43372" y="1428736"/>
            <a:ext cx="80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129103" y="3157365"/>
            <a:ext cx="80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071802" y="3214686"/>
            <a:ext cx="80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Unmöglichkeit des Warentausches ohne erneute Produktion</a:t>
            </a:r>
            <a:endParaRPr lang="de-DE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00"/>
            <a:ext cx="8229600" cy="633413"/>
          </a:xfrm>
        </p:spPr>
        <p:txBody>
          <a:bodyPr/>
          <a:lstStyle/>
          <a:p>
            <a:pPr eaLnBrk="1" hangingPunct="1"/>
            <a:r>
              <a:rPr lang="de-DE" sz="3600" dirty="0"/>
              <a:t>Die Irrtümer kapitalistischer Ökonomen</a:t>
            </a:r>
            <a:endParaRPr lang="de-DE" sz="1800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465263" y="1989138"/>
          <a:ext cx="209867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Clip" r:id="rId3" imgW="2826720" imgH="3497040" progId="">
                  <p:embed/>
                </p:oleObj>
              </mc:Choice>
              <mc:Fallback>
                <p:oleObj name="Clip" r:id="rId3" imgW="2826720" imgH="34970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989138"/>
                        <a:ext cx="2098675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920750" y="4168775"/>
          <a:ext cx="22828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Clip" r:id="rId5" imgW="6544800" imgH="1706400" progId="">
                  <p:embed/>
                </p:oleObj>
              </mc:Choice>
              <mc:Fallback>
                <p:oleObj name="Clip" r:id="rId5" imgW="6544800" imgH="17064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168775"/>
                        <a:ext cx="22828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714375" y="3429000"/>
          <a:ext cx="762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Clip" r:id="rId7" imgW="3265560" imgH="2722680" progId="">
                  <p:embed/>
                </p:oleObj>
              </mc:Choice>
              <mc:Fallback>
                <p:oleObj name="Clip" r:id="rId7" imgW="3265560" imgH="2722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429000"/>
                        <a:ext cx="7620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39750" y="1773238"/>
            <a:ext cx="3600450" cy="3600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29454" y="5500702"/>
            <a:ext cx="31534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cs typeface="Arial" charset="0"/>
              </a:rPr>
              <a:t>Summe der </a:t>
            </a:r>
            <a:r>
              <a:rPr lang="de-DE" dirty="0"/>
              <a:t>Produktwerte</a:t>
            </a:r>
            <a:br>
              <a:rPr lang="de-DE" dirty="0"/>
            </a:br>
            <a:r>
              <a:rPr lang="de-DE" dirty="0"/>
              <a:t>(z.B. = 1 </a:t>
            </a:r>
            <a:r>
              <a:rPr lang="de-DE" dirty="0" err="1"/>
              <a:t>Mio</a:t>
            </a:r>
            <a:r>
              <a:rPr lang="de-DE" dirty="0"/>
              <a:t> Arbeitsstunden)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239343" y="5457418"/>
            <a:ext cx="17620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dirty="0">
                <a:latin typeface="Arial"/>
                <a:cs typeface="Arial"/>
              </a:rPr>
              <a:t>Ø </a:t>
            </a:r>
            <a:r>
              <a:rPr lang="de-DE" dirty="0"/>
              <a:t>Stundenlohn</a:t>
            </a:r>
            <a:br>
              <a:rPr lang="de-DE" dirty="0"/>
            </a:br>
            <a:r>
              <a:rPr lang="de-DE" dirty="0"/>
              <a:t>(z.B. 10,00 €/h)</a:t>
            </a:r>
          </a:p>
        </p:txBody>
      </p:sp>
      <p:pic>
        <p:nvPicPr>
          <p:cNvPr id="4105" name="Picture 9" descr="10 Euro Schein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5508104" y="2680320"/>
            <a:ext cx="1162050" cy="609600"/>
          </a:xfrm>
          <a:noFill/>
        </p:spPr>
      </p:pic>
      <p:pic>
        <p:nvPicPr>
          <p:cNvPr id="14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60504" y="28327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12904" y="29851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65304" y="31375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7704" y="32899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70104" y="34423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2504" y="35947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4904" y="37471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10 Euro Sche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27304" y="3899520"/>
            <a:ext cx="1162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/>
        </p:nvSpPr>
        <p:spPr>
          <a:xfrm>
            <a:off x="3779912" y="141277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Geldmenge soll die Produktwertsumme aller Waren und Dienstleistungen ausdrücken.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475272" y="5445224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Geldmenge</a:t>
            </a:r>
          </a:p>
          <a:p>
            <a:r>
              <a:rPr lang="de-DE" dirty="0"/>
              <a:t>(z.B. 10 </a:t>
            </a:r>
            <a:r>
              <a:rPr lang="de-DE" dirty="0" err="1"/>
              <a:t>Mio</a:t>
            </a:r>
            <a:r>
              <a:rPr lang="de-DE" dirty="0"/>
              <a:t> €)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923928" y="566124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084168" y="55892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=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4788024" y="33477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=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3" descr="Bil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420938"/>
            <a:ext cx="208915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eaLnBrk="1" hangingPunct="1"/>
            <a:r>
              <a:rPr lang="de-DE" sz="3600" dirty="0"/>
              <a:t>Geldmenge ist Teil der Warenmenge</a:t>
            </a:r>
          </a:p>
        </p:txBody>
      </p:sp>
      <p:pic>
        <p:nvPicPr>
          <p:cNvPr id="5127" name="Picture 9" descr="10 Euro Schei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895475" y="2387600"/>
            <a:ext cx="1162050" cy="609600"/>
          </a:xfrm>
          <a:noFill/>
        </p:spPr>
      </p:pic>
      <p:pic>
        <p:nvPicPr>
          <p:cNvPr id="5128" name="Picture 16" descr="10 Euro Schei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708400" y="2060575"/>
            <a:ext cx="1162050" cy="609600"/>
          </a:xfrm>
          <a:noFill/>
        </p:spPr>
      </p:pic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536700" y="1989138"/>
          <a:ext cx="209867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Clip" r:id="rId6" imgW="2826720" imgH="3497040" progId="">
                  <p:embed/>
                </p:oleObj>
              </mc:Choice>
              <mc:Fallback>
                <p:oleObj name="Clip" r:id="rId6" imgW="2826720" imgH="34970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989138"/>
                        <a:ext cx="2098675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497013" y="4076700"/>
          <a:ext cx="22828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Clip" r:id="rId8" imgW="6544800" imgH="1706400" progId="">
                  <p:embed/>
                </p:oleObj>
              </mc:Choice>
              <mc:Fallback>
                <p:oleObj name="Clip" r:id="rId8" imgW="6544800" imgH="17064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4076700"/>
                        <a:ext cx="22828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857250" y="3532188"/>
          <a:ext cx="7620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Clip" r:id="rId10" imgW="3265560" imgH="2722680" progId="">
                  <p:embed/>
                </p:oleObj>
              </mc:Choice>
              <mc:Fallback>
                <p:oleObj name="Clip" r:id="rId10" imgW="3265560" imgH="2722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532188"/>
                        <a:ext cx="7620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Oval 6"/>
          <p:cNvSpPr>
            <a:spLocks noChangeArrowheads="1"/>
          </p:cNvSpPr>
          <p:nvPr/>
        </p:nvSpPr>
        <p:spPr bwMode="auto">
          <a:xfrm>
            <a:off x="466725" y="1773238"/>
            <a:ext cx="7705725" cy="3600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827584" y="5702874"/>
            <a:ext cx="7776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cs typeface="Arial" charset="0"/>
              </a:rPr>
              <a:t>und der Gesamtproduktwert ist die Summe der aufgewendeten Arbeitszeit</a:t>
            </a:r>
            <a:endParaRPr lang="de-DE" dirty="0"/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4578350" y="3213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3155950" y="4941888"/>
            <a:ext cx="249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gesamte Warenmenge</a:t>
            </a:r>
          </a:p>
        </p:txBody>
      </p:sp>
      <p:pic>
        <p:nvPicPr>
          <p:cNvPr id="5133" name="Picture 20" descr="10 Euro Schei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851275" y="2349500"/>
            <a:ext cx="1162050" cy="609600"/>
          </a:xfrm>
          <a:noFill/>
        </p:spPr>
      </p:pic>
      <p:pic>
        <p:nvPicPr>
          <p:cNvPr id="5134" name="Picture 18" descr="10 Euro Schei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995738" y="2492375"/>
            <a:ext cx="1162050" cy="609600"/>
          </a:xfrm>
          <a:noFill/>
        </p:spPr>
      </p:pic>
      <p:pic>
        <p:nvPicPr>
          <p:cNvPr id="5135" name="Picture 22" descr="Regenbogenschüsselche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1275" y="3357563"/>
            <a:ext cx="1876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 Schlag-bohrmaschine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1417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Nachbar</a:t>
            </a:r>
          </a:p>
          <a:p>
            <a:r>
              <a:rPr lang="de-DE" sz="1100" dirty="0" smtClean="0"/>
              <a:t>Verleiher</a:t>
            </a:r>
            <a:endParaRPr lang="de-DE" sz="11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15245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Person A</a:t>
            </a:r>
          </a:p>
          <a:p>
            <a:r>
              <a:rPr lang="de-DE" sz="1200" dirty="0" smtClean="0"/>
              <a:t>Entleiher</a:t>
            </a:r>
            <a:endParaRPr lang="de-DE" sz="12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Beginn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Ende</a:t>
            </a:r>
            <a:br>
              <a:rPr lang="de-DE" sz="1400" dirty="0" smtClean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</p:cNvCxnSpPr>
          <p:nvPr/>
        </p:nvCxnSpPr>
        <p:spPr bwMode="auto">
          <a:xfrm>
            <a:off x="4644008" y="2981148"/>
            <a:ext cx="1169229" cy="5267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</p:cNvCxnSpPr>
          <p:nvPr/>
        </p:nvCxnSpPr>
        <p:spPr bwMode="auto">
          <a:xfrm flipH="1">
            <a:off x="4644008" y="4832286"/>
            <a:ext cx="1224136" cy="21776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des Leihverhältnisses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Die Leihe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843808" y="4726885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 Schlag-bohrmaschine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923839" y="4510861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 Schlag-bohrmaschine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844988" y="2731007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 Schlag-bohrmaschine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>
            <a:stCxn id="25" idx="2"/>
          </p:cNvCxnSpPr>
          <p:nvPr/>
        </p:nvCxnSpPr>
        <p:spPr>
          <a:xfrm flipH="1">
            <a:off x="6732240" y="3377338"/>
            <a:ext cx="4298" cy="987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948264" y="367131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Zeit zur Nutzung</a:t>
            </a:r>
          </a:p>
          <a:p>
            <a:r>
              <a:rPr lang="de-DE" sz="1000" dirty="0" smtClean="0"/>
              <a:t>der Bohrmaschine</a:t>
            </a:r>
            <a:endParaRPr lang="de-DE" sz="1000" dirty="0"/>
          </a:p>
        </p:txBody>
      </p:sp>
      <p:sp>
        <p:nvSpPr>
          <p:cNvPr id="6" name="Textfeld 5"/>
          <p:cNvSpPr txBox="1"/>
          <p:nvPr/>
        </p:nvSpPr>
        <p:spPr>
          <a:xfrm rot="20975697">
            <a:off x="4644008" y="4466062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Rückgabe der Bohrmaschine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 rot="157106">
            <a:off x="4653251" y="2518918"/>
            <a:ext cx="1149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Ausleihen der Bohrmaschine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13911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1417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Nachbar</a:t>
            </a:r>
          </a:p>
          <a:p>
            <a:r>
              <a:rPr lang="de-DE" sz="1100" dirty="0" smtClean="0"/>
              <a:t>Verleiher</a:t>
            </a:r>
            <a:endParaRPr lang="de-DE" sz="11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15245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Person A</a:t>
            </a:r>
          </a:p>
          <a:p>
            <a:r>
              <a:rPr lang="de-DE" sz="1200" dirty="0" smtClean="0"/>
              <a:t>Entleiher</a:t>
            </a:r>
            <a:endParaRPr lang="de-DE" sz="12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Beginn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Ende</a:t>
            </a:r>
            <a:br>
              <a:rPr lang="de-DE" sz="1400" dirty="0" smtClean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  <a:endCxn id="25" idx="1"/>
          </p:cNvCxnSpPr>
          <p:nvPr/>
        </p:nvCxnSpPr>
        <p:spPr bwMode="auto">
          <a:xfrm>
            <a:off x="4644008" y="2842648"/>
            <a:ext cx="1200980" cy="73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endCxn id="22" idx="3"/>
          </p:cNvCxnSpPr>
          <p:nvPr/>
        </p:nvCxnSpPr>
        <p:spPr bwMode="auto">
          <a:xfrm flipH="1">
            <a:off x="4626907" y="4832286"/>
            <a:ext cx="1241237" cy="7926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des Leihverhältnisses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Die Geld-Leihe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843808" y="4726885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923839" y="4581128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844988" y="2731007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>
            <a:stCxn id="25" idx="2"/>
          </p:cNvCxnSpPr>
          <p:nvPr/>
        </p:nvCxnSpPr>
        <p:spPr>
          <a:xfrm flipH="1">
            <a:off x="6732240" y="3100339"/>
            <a:ext cx="4298" cy="126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948264" y="367131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Zeit zur Nutzung</a:t>
            </a:r>
          </a:p>
          <a:p>
            <a:r>
              <a:rPr lang="de-DE" sz="1000" dirty="0" smtClean="0"/>
              <a:t>des Geldes</a:t>
            </a:r>
            <a:endParaRPr lang="de-DE" sz="1000" dirty="0"/>
          </a:p>
        </p:txBody>
      </p:sp>
      <p:sp>
        <p:nvSpPr>
          <p:cNvPr id="6" name="Textfeld 5"/>
          <p:cNvSpPr txBox="1"/>
          <p:nvPr/>
        </p:nvSpPr>
        <p:spPr>
          <a:xfrm rot="21283028">
            <a:off x="4698473" y="4389463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Rückgabe</a:t>
            </a:r>
          </a:p>
          <a:p>
            <a:r>
              <a:rPr lang="de-DE" sz="1100" dirty="0" smtClean="0"/>
              <a:t>des Geldes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 rot="199517">
            <a:off x="4653251" y="2389087"/>
            <a:ext cx="1149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Ausleihen</a:t>
            </a:r>
          </a:p>
          <a:p>
            <a:r>
              <a:rPr lang="de-DE" sz="1100" dirty="0" smtClean="0"/>
              <a:t>des Geldes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59922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Geldmenge G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122982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err="1" smtClean="0"/>
              <a:t>Bänker</a:t>
            </a:r>
            <a:endParaRPr lang="de-DE" sz="2400" b="1" dirty="0" smtClean="0"/>
          </a:p>
          <a:p>
            <a:r>
              <a:rPr lang="de-DE" sz="1100" dirty="0" smtClean="0"/>
              <a:t>Verleiher</a:t>
            </a:r>
            <a:endParaRPr lang="de-DE" sz="11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29546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x </a:t>
            </a:r>
            <a:r>
              <a:rPr lang="de-DE" sz="2400" b="1" dirty="0" err="1" smtClean="0"/>
              <a:t>Mio</a:t>
            </a:r>
            <a:r>
              <a:rPr lang="de-DE" sz="2400" b="1" dirty="0" smtClean="0"/>
              <a:t> Staatsbürger</a:t>
            </a:r>
          </a:p>
          <a:p>
            <a:r>
              <a:rPr lang="de-DE" sz="1200" dirty="0" smtClean="0"/>
              <a:t>Entleiher</a:t>
            </a:r>
            <a:endParaRPr lang="de-DE" sz="12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Beginn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9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Ende</a:t>
            </a:r>
            <a:br>
              <a:rPr lang="de-DE" sz="1400" dirty="0" smtClean="0"/>
            </a:br>
            <a:r>
              <a:rPr lang="de-DE" sz="1400" dirty="0" smtClean="0"/>
              <a:t>der Leihe</a:t>
            </a:r>
            <a:endParaRPr lang="de-DE" sz="1400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  <a:endCxn id="25" idx="1"/>
          </p:cNvCxnSpPr>
          <p:nvPr/>
        </p:nvCxnSpPr>
        <p:spPr bwMode="auto">
          <a:xfrm>
            <a:off x="4644008" y="2842648"/>
            <a:ext cx="1200980" cy="73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endCxn id="22" idx="3"/>
          </p:cNvCxnSpPr>
          <p:nvPr/>
        </p:nvCxnSpPr>
        <p:spPr bwMode="auto">
          <a:xfrm flipH="1">
            <a:off x="4626907" y="4832286"/>
            <a:ext cx="1241237" cy="7926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des Leihverhältnisses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Die Staatsanleihe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843808" y="4726885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Geldmenge G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923839" y="4581128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Geldmenge G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844988" y="2731007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Geldmenge G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>
            <a:stCxn id="25" idx="2"/>
          </p:cNvCxnSpPr>
          <p:nvPr/>
        </p:nvCxnSpPr>
        <p:spPr>
          <a:xfrm flipH="1">
            <a:off x="6732240" y="3100339"/>
            <a:ext cx="4298" cy="126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948264" y="367131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Zeit zur Nutzung</a:t>
            </a:r>
          </a:p>
          <a:p>
            <a:r>
              <a:rPr lang="de-DE" sz="1000" dirty="0" smtClean="0"/>
              <a:t>des Geldes</a:t>
            </a:r>
            <a:endParaRPr lang="de-DE" sz="1000" dirty="0"/>
          </a:p>
        </p:txBody>
      </p:sp>
      <p:sp>
        <p:nvSpPr>
          <p:cNvPr id="6" name="Textfeld 5"/>
          <p:cNvSpPr txBox="1"/>
          <p:nvPr/>
        </p:nvSpPr>
        <p:spPr>
          <a:xfrm rot="21283028">
            <a:off x="4842489" y="4389463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Rückgabe</a:t>
            </a:r>
          </a:p>
          <a:p>
            <a:r>
              <a:rPr lang="de-DE" sz="1100" dirty="0" smtClean="0"/>
              <a:t>des Geldes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 rot="199517">
            <a:off x="4851604" y="2389087"/>
            <a:ext cx="1149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Ausleihen</a:t>
            </a:r>
          </a:p>
          <a:p>
            <a:r>
              <a:rPr lang="de-DE" sz="1100" dirty="0" smtClean="0"/>
              <a:t>des Geldes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21529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Eier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1689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Nachbarin</a:t>
            </a:r>
            <a:endParaRPr lang="de-DE" sz="24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1524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Person A</a:t>
            </a:r>
            <a:endParaRPr lang="de-DE" sz="2400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1080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Beginn des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Darlehens</a:t>
            </a:r>
            <a:endParaRPr lang="de-DE" sz="1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1000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Ende des</a:t>
            </a:r>
            <a:br>
              <a:rPr lang="de-DE" sz="1400" dirty="0" smtClean="0"/>
            </a:br>
            <a:r>
              <a:rPr lang="de-DE" sz="1400" dirty="0" smtClean="0"/>
              <a:t>Darlehens</a:t>
            </a:r>
            <a:endParaRPr lang="de-DE" sz="1400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</p:cNvCxnSpPr>
          <p:nvPr/>
        </p:nvCxnSpPr>
        <p:spPr bwMode="auto">
          <a:xfrm>
            <a:off x="4644008" y="2842648"/>
            <a:ext cx="1169229" cy="19117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</p:cNvCxnSpPr>
          <p:nvPr/>
        </p:nvCxnSpPr>
        <p:spPr bwMode="auto">
          <a:xfrm flipH="1">
            <a:off x="4644008" y="4832286"/>
            <a:ext cx="1224136" cy="217765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des Leihverhältnisses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Das Eier-Darlehen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935099" y="4625553"/>
            <a:ext cx="202127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10 </a:t>
            </a:r>
            <a:r>
              <a:rPr lang="de-DE" sz="1200" dirty="0" smtClean="0">
                <a:solidFill>
                  <a:srgbClr val="009900"/>
                </a:solidFill>
              </a:rPr>
              <a:t>(andere)</a:t>
            </a:r>
            <a:r>
              <a:rPr lang="de-DE" dirty="0" smtClean="0">
                <a:solidFill>
                  <a:srgbClr val="009900"/>
                </a:solidFill>
              </a:rPr>
              <a:t> Eier</a:t>
            </a:r>
          </a:p>
          <a:p>
            <a:r>
              <a:rPr lang="de-DE" baseline="-25000" dirty="0" smtClean="0">
                <a:solidFill>
                  <a:srgbClr val="009900"/>
                </a:solidFill>
              </a:rPr>
              <a:t>(von der gleichen Art und Güte)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68144" y="2806763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Eier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875077" y="4733735"/>
            <a:ext cx="202127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10 </a:t>
            </a:r>
            <a:r>
              <a:rPr lang="de-DE" sz="1200" dirty="0" smtClean="0">
                <a:solidFill>
                  <a:srgbClr val="009900"/>
                </a:solidFill>
              </a:rPr>
              <a:t>(andere)</a:t>
            </a:r>
            <a:r>
              <a:rPr lang="de-DE" dirty="0" smtClean="0">
                <a:solidFill>
                  <a:srgbClr val="009900"/>
                </a:solidFill>
              </a:rPr>
              <a:t> Eier</a:t>
            </a:r>
          </a:p>
          <a:p>
            <a:r>
              <a:rPr lang="de-DE" baseline="-25000" dirty="0" smtClean="0">
                <a:solidFill>
                  <a:srgbClr val="009900"/>
                </a:solidFill>
              </a:rPr>
              <a:t>(von der gleichen Art und Güte)</a:t>
            </a:r>
            <a:endParaRPr lang="de-DE" baseline="-25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986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1689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Nachbarin</a:t>
            </a:r>
            <a:endParaRPr lang="de-DE" sz="24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1524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Person A</a:t>
            </a:r>
            <a:endParaRPr lang="de-DE" sz="2400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1080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Beginn des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Darlehens</a:t>
            </a:r>
            <a:endParaRPr lang="de-DE" sz="14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1000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/>
              <a:t>Ende des</a:t>
            </a:r>
            <a:br>
              <a:rPr lang="de-DE" sz="1400" dirty="0" smtClean="0"/>
            </a:br>
            <a:r>
              <a:rPr lang="de-DE" sz="1400" dirty="0" smtClean="0"/>
              <a:t>Darlehens</a:t>
            </a:r>
            <a:endParaRPr lang="de-DE" sz="1400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</p:cNvCxnSpPr>
          <p:nvPr/>
        </p:nvCxnSpPr>
        <p:spPr bwMode="auto">
          <a:xfrm>
            <a:off x="4644008" y="2842648"/>
            <a:ext cx="1169229" cy="19117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</p:cNvCxnSpPr>
          <p:nvPr/>
        </p:nvCxnSpPr>
        <p:spPr bwMode="auto">
          <a:xfrm flipH="1">
            <a:off x="4644008" y="4832286"/>
            <a:ext cx="1224136" cy="217765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des Leihverhältnisses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Das Geld-Darlehen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935099" y="4625553"/>
            <a:ext cx="202127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10 </a:t>
            </a:r>
            <a:r>
              <a:rPr lang="de-DE" sz="1200" dirty="0" smtClean="0">
                <a:solidFill>
                  <a:srgbClr val="009900"/>
                </a:solidFill>
              </a:rPr>
              <a:t>(andere)</a:t>
            </a:r>
            <a:r>
              <a:rPr lang="de-DE" dirty="0" smtClean="0">
                <a:solidFill>
                  <a:srgbClr val="009900"/>
                </a:solidFill>
              </a:rPr>
              <a:t> Euro</a:t>
            </a:r>
          </a:p>
          <a:p>
            <a:r>
              <a:rPr lang="de-DE" baseline="-25000" dirty="0" smtClean="0">
                <a:solidFill>
                  <a:srgbClr val="009900"/>
                </a:solidFill>
              </a:rPr>
              <a:t>(von der gleichen Art und Güte)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68144" y="2806763"/>
            <a:ext cx="178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 Euro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875077" y="4733735"/>
            <a:ext cx="202127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9900"/>
                </a:solidFill>
              </a:rPr>
              <a:t>10 </a:t>
            </a:r>
            <a:r>
              <a:rPr lang="de-DE" sz="1200" dirty="0" smtClean="0">
                <a:solidFill>
                  <a:srgbClr val="009900"/>
                </a:solidFill>
              </a:rPr>
              <a:t>(andere)</a:t>
            </a:r>
            <a:r>
              <a:rPr lang="de-DE" dirty="0" smtClean="0">
                <a:solidFill>
                  <a:srgbClr val="009900"/>
                </a:solidFill>
              </a:rPr>
              <a:t> Euro</a:t>
            </a:r>
          </a:p>
          <a:p>
            <a:r>
              <a:rPr lang="de-DE" baseline="-25000" dirty="0" smtClean="0">
                <a:solidFill>
                  <a:srgbClr val="009900"/>
                </a:solidFill>
              </a:rPr>
              <a:t>(von der gleichen Art und Güte)</a:t>
            </a:r>
            <a:endParaRPr lang="de-DE" baseline="-25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904845" y="2967335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r>
              <a:rPr lang="de-DE" dirty="0" smtClean="0"/>
              <a:t> mit p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4551" y="5178722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2</a:t>
            </a:r>
            <a:r>
              <a:rPr lang="de-DE" dirty="0" smtClean="0"/>
              <a:t> mit p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190861" y="2946697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2</a:t>
            </a:r>
            <a:r>
              <a:rPr lang="de-DE" dirty="0" smtClean="0"/>
              <a:t> mit p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262299" y="5178722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r>
              <a:rPr lang="de-DE" dirty="0" smtClean="0"/>
              <a:t> mit p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627784" y="2031067"/>
            <a:ext cx="143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A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5004048" y="2010742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B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52375" y="2959397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vor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77769" y="5107086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nach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979612" y="2730797"/>
            <a:ext cx="99" cy="31683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058690" y="5683150"/>
            <a:ext cx="107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/>
              <a:t>Zeitachse</a:t>
            </a:r>
          </a:p>
        </p:txBody>
      </p:sp>
      <p:cxnSp>
        <p:nvCxnSpPr>
          <p:cNvPr id="7180" name="AutoShape 17"/>
          <p:cNvCxnSpPr>
            <a:cxnSpLocks noChangeShapeType="1"/>
          </p:cNvCxnSpPr>
          <p:nvPr/>
        </p:nvCxnSpPr>
        <p:spPr bwMode="auto">
          <a:xfrm rot="16200000" flipH="1">
            <a:off x="3710132" y="3078968"/>
            <a:ext cx="1842055" cy="2357454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7181" name="AutoShape 18"/>
          <p:cNvCxnSpPr>
            <a:cxnSpLocks noChangeShapeType="1"/>
          </p:cNvCxnSpPr>
          <p:nvPr/>
        </p:nvCxnSpPr>
        <p:spPr bwMode="auto">
          <a:xfrm rot="5400000">
            <a:off x="3766006" y="3174221"/>
            <a:ext cx="1862693" cy="214631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1908175" y="3162597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1908175" y="532318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103438" y="304036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2051050" y="519301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2</a:t>
            </a:r>
          </a:p>
        </p:txBody>
      </p:sp>
      <p:sp>
        <p:nvSpPr>
          <p:cNvPr id="7186" name="Oval 23"/>
          <p:cNvSpPr>
            <a:spLocks noChangeArrowheads="1"/>
          </p:cNvSpPr>
          <p:nvPr/>
        </p:nvSpPr>
        <p:spPr bwMode="auto">
          <a:xfrm>
            <a:off x="3850754" y="3882950"/>
            <a:ext cx="1657350" cy="720725"/>
          </a:xfrm>
          <a:prstGeom prst="ellips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FFC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123728" y="4030956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Tauschphase</a:t>
            </a:r>
          </a:p>
        </p:txBody>
      </p:sp>
      <p:cxnSp>
        <p:nvCxnSpPr>
          <p:cNvPr id="30" name="Gerade Verbindung 29"/>
          <p:cNvCxnSpPr>
            <a:stCxn id="7182" idx="1"/>
            <a:endCxn id="7185" idx="1"/>
          </p:cNvCxnSpPr>
          <p:nvPr/>
        </p:nvCxnSpPr>
        <p:spPr>
          <a:xfrm rot="16200000" flipH="1">
            <a:off x="966593" y="4247053"/>
            <a:ext cx="21689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200" dirty="0" smtClean="0"/>
              <a:t>Der Austausch zweier Produkten P</a:t>
            </a:r>
            <a:r>
              <a:rPr lang="de-DE" sz="3200" baseline="-25000" dirty="0" smtClean="0"/>
              <a:t>1</a:t>
            </a:r>
            <a:r>
              <a:rPr lang="de-DE" sz="3200" dirty="0" smtClean="0"/>
              <a:t> </a:t>
            </a:r>
            <a:r>
              <a:rPr lang="de-DE" sz="3200" dirty="0" smtClean="0">
                <a:sym typeface="Wingdings 3" panose="05040102010807070707" pitchFamily="18" charset="2"/>
              </a:rPr>
              <a:t> P</a:t>
            </a:r>
            <a:r>
              <a:rPr lang="de-DE" sz="3200" baseline="-25000" dirty="0" smtClean="0">
                <a:sym typeface="Wingdings 3" panose="05040102010807070707" pitchFamily="18" charset="2"/>
              </a:rPr>
              <a:t>2</a:t>
            </a:r>
            <a:r>
              <a:rPr lang="de-DE" sz="3200" dirty="0" smtClean="0">
                <a:sym typeface="Wingdings 3" panose="05040102010807070707" pitchFamily="18" charset="2"/>
              </a:rPr>
              <a:t> mit den Produktwerten p</a:t>
            </a:r>
            <a:r>
              <a:rPr lang="de-DE" sz="3200" baseline="-25000" dirty="0" smtClean="0">
                <a:sym typeface="Wingdings 3" panose="05040102010807070707" pitchFamily="18" charset="2"/>
              </a:rPr>
              <a:t>1</a:t>
            </a:r>
            <a:r>
              <a:rPr lang="de-DE" sz="3200" dirty="0" smtClean="0">
                <a:sym typeface="Wingdings 3" panose="05040102010807070707" pitchFamily="18" charset="2"/>
              </a:rPr>
              <a:t> und p</a:t>
            </a:r>
            <a:r>
              <a:rPr lang="de-DE" sz="3200" baseline="-25000" dirty="0" smtClean="0">
                <a:sym typeface="Wingdings 3" panose="05040102010807070707" pitchFamily="18" charset="2"/>
              </a:rPr>
              <a:t>2</a:t>
            </a:r>
            <a:endParaRPr lang="de-DE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643703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</a:t>
            </a:r>
            <a:r>
              <a:rPr lang="de-DE" dirty="0" smtClean="0">
                <a:solidFill>
                  <a:srgbClr val="FF0000"/>
                </a:solidFill>
              </a:rPr>
              <a:t>Bier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  <a:latin typeface="+mn-lt"/>
                <a:cs typeface="Times New Roman"/>
              </a:rPr>
              <a:t>mit 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68144" y="4509120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</a:t>
            </a:r>
            <a:r>
              <a:rPr lang="de-DE" dirty="0" smtClean="0">
                <a:solidFill>
                  <a:srgbClr val="009900"/>
                </a:solidFill>
              </a:rPr>
              <a:t>Euro</a:t>
            </a:r>
            <a:r>
              <a:rPr lang="de-DE" dirty="0">
                <a:solidFill>
                  <a:srgbClr val="009900"/>
                </a:solidFill>
              </a:rPr>
              <a:t/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smtClean="0">
                <a:solidFill>
                  <a:srgbClr val="009900"/>
                </a:solidFill>
              </a:rPr>
              <a:t>mit p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72027" y="1864215"/>
            <a:ext cx="779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Wirt</a:t>
            </a:r>
            <a:endParaRPr lang="de-DE" sz="24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35099" y="1864215"/>
            <a:ext cx="869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Gast</a:t>
            </a:r>
            <a:endParaRPr lang="de-DE" sz="2400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  <a:endCxn id="23" idx="1"/>
          </p:cNvCxnSpPr>
          <p:nvPr/>
        </p:nvCxnSpPr>
        <p:spPr bwMode="auto">
          <a:xfrm>
            <a:off x="4644008" y="2981148"/>
            <a:ext cx="1169229" cy="5267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1"/>
            <a:endCxn id="21" idx="3"/>
          </p:cNvCxnSpPr>
          <p:nvPr/>
        </p:nvCxnSpPr>
        <p:spPr bwMode="auto">
          <a:xfrm flipH="1">
            <a:off x="4644008" y="4832286"/>
            <a:ext cx="1224136" cy="21776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5024"/>
            <a:ext cx="2976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der Tauschphase</a:t>
            </a:r>
          </a:p>
          <a:p>
            <a:r>
              <a:rPr lang="de-DE" dirty="0" smtClean="0">
                <a:solidFill>
                  <a:schemeClr val="accent2"/>
                </a:solidFill>
              </a:rPr>
              <a:t>(des Kreditverhältnisses)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35845" y="4726885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</a:t>
            </a:r>
            <a:r>
              <a:rPr lang="de-DE" dirty="0" smtClean="0">
                <a:solidFill>
                  <a:srgbClr val="009900"/>
                </a:solidFill>
              </a:rPr>
              <a:t>Euro</a:t>
            </a:r>
            <a:r>
              <a:rPr lang="de-DE" dirty="0">
                <a:solidFill>
                  <a:srgbClr val="009900"/>
                </a:solidFill>
              </a:rPr>
              <a:t/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smtClean="0">
                <a:solidFill>
                  <a:srgbClr val="009900"/>
                </a:solidFill>
              </a:rPr>
              <a:t>mit p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13237" y="2710661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</a:t>
            </a:r>
            <a:r>
              <a:rPr lang="de-DE" dirty="0" smtClean="0">
                <a:solidFill>
                  <a:srgbClr val="FF0000"/>
                </a:solidFill>
              </a:rPr>
              <a:t>Bier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mit </a:t>
            </a:r>
            <a:r>
              <a:rPr lang="de-DE" dirty="0" smtClean="0">
                <a:solidFill>
                  <a:srgbClr val="FF0000"/>
                </a:solidFill>
                <a:latin typeface="+mn-lt"/>
                <a:cs typeface="Times New Roman"/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Das Kreditverhältnis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1774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657982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</a:t>
            </a:r>
            <a:r>
              <a:rPr lang="de-DE" dirty="0" smtClean="0">
                <a:solidFill>
                  <a:srgbClr val="FF0000"/>
                </a:solidFill>
              </a:rPr>
              <a:t>Apfel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  <a:latin typeface="+mn-lt"/>
                <a:cs typeface="Times New Roman"/>
              </a:rPr>
              <a:t>mit 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68144" y="4509120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</a:t>
            </a:r>
            <a:r>
              <a:rPr lang="de-DE" dirty="0" smtClean="0">
                <a:solidFill>
                  <a:srgbClr val="009900"/>
                </a:solidFill>
              </a:rPr>
              <a:t>Birne</a:t>
            </a:r>
            <a:r>
              <a:rPr lang="de-DE" dirty="0">
                <a:solidFill>
                  <a:srgbClr val="009900"/>
                </a:solidFill>
              </a:rPr>
              <a:t/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smtClean="0">
                <a:solidFill>
                  <a:srgbClr val="009900"/>
                </a:solidFill>
              </a:rPr>
              <a:t>mit p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1864215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Apfelpflücker</a:t>
            </a:r>
            <a:endParaRPr lang="de-DE" sz="24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104" y="1864215"/>
            <a:ext cx="2356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Birnenpflücker</a:t>
            </a:r>
            <a:endParaRPr lang="de-DE" sz="2400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609432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841457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421444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149967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3"/>
            <a:endCxn id="23" idx="1"/>
          </p:cNvCxnSpPr>
          <p:nvPr/>
        </p:nvCxnSpPr>
        <p:spPr bwMode="auto">
          <a:xfrm>
            <a:off x="4644008" y="2981148"/>
            <a:ext cx="1169229" cy="5267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1"/>
            <a:endCxn id="21" idx="3"/>
          </p:cNvCxnSpPr>
          <p:nvPr/>
        </p:nvCxnSpPr>
        <p:spPr bwMode="auto">
          <a:xfrm flipH="1">
            <a:off x="4644008" y="4832286"/>
            <a:ext cx="1224136" cy="144016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8532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01383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731007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883657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63953" y="3646765"/>
            <a:ext cx="2976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accent2"/>
                </a:solidFill>
              </a:rPr>
              <a:t>Zeitdauer der Tauschphase</a:t>
            </a:r>
            <a:br>
              <a:rPr lang="de-DE" dirty="0" smtClean="0">
                <a:solidFill>
                  <a:schemeClr val="accent2"/>
                </a:solidFill>
              </a:rPr>
            </a:br>
            <a:r>
              <a:rPr lang="de-DE" dirty="0" smtClean="0">
                <a:solidFill>
                  <a:schemeClr val="accent2"/>
                </a:solidFill>
              </a:rPr>
              <a:t>(des Kreditverhältnisses)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35845" y="4653136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</a:t>
            </a:r>
            <a:r>
              <a:rPr lang="de-DE" dirty="0" smtClean="0">
                <a:solidFill>
                  <a:srgbClr val="009900"/>
                </a:solidFill>
              </a:rPr>
              <a:t>Birne</a:t>
            </a:r>
            <a:r>
              <a:rPr lang="de-DE" dirty="0">
                <a:solidFill>
                  <a:srgbClr val="009900"/>
                </a:solidFill>
              </a:rPr>
              <a:t/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smtClean="0">
                <a:solidFill>
                  <a:srgbClr val="009900"/>
                </a:solidFill>
              </a:rPr>
              <a:t>mit p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13237" y="2710661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</a:t>
            </a:r>
            <a:r>
              <a:rPr lang="de-DE" dirty="0" smtClean="0">
                <a:solidFill>
                  <a:srgbClr val="FF0000"/>
                </a:solidFill>
              </a:rPr>
              <a:t>Apfel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  <a:latin typeface="+mn-lt"/>
                <a:cs typeface="Times New Roman"/>
              </a:rPr>
              <a:t>mit 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600" dirty="0" smtClean="0"/>
              <a:t>Ein Kreditverhältnis zwischen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2387599" y="2853244"/>
            <a:ext cx="448245" cy="2160587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0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904845" y="2967335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r>
              <a:rPr lang="de-DE" dirty="0" smtClean="0"/>
              <a:t> mit p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4551" y="5178722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2</a:t>
            </a:r>
            <a:r>
              <a:rPr lang="de-DE" dirty="0" smtClean="0"/>
              <a:t> mit p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190861" y="2946697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2</a:t>
            </a:r>
            <a:r>
              <a:rPr lang="de-DE" dirty="0" smtClean="0"/>
              <a:t> mit p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262299" y="5178722"/>
            <a:ext cx="1072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P</a:t>
            </a:r>
            <a:r>
              <a:rPr lang="de-DE" baseline="-25000" dirty="0" smtClean="0"/>
              <a:t>1</a:t>
            </a:r>
            <a:r>
              <a:rPr lang="de-DE" dirty="0" smtClean="0"/>
              <a:t> mit p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627784" y="2031067"/>
            <a:ext cx="143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A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5004048" y="2010742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Person B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52375" y="2959397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vor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77769" y="5107086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nach dem</a:t>
            </a:r>
            <a:br>
              <a:rPr lang="de-DE" sz="1200" dirty="0"/>
            </a:br>
            <a:r>
              <a:rPr lang="de-DE" sz="1200" dirty="0"/>
              <a:t>Austausch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979612" y="2730797"/>
            <a:ext cx="99" cy="31683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058690" y="5683150"/>
            <a:ext cx="1073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/>
              <a:t>Zeitachse</a:t>
            </a:r>
          </a:p>
        </p:txBody>
      </p:sp>
      <p:cxnSp>
        <p:nvCxnSpPr>
          <p:cNvPr id="7180" name="AutoShape 17"/>
          <p:cNvCxnSpPr>
            <a:cxnSpLocks noChangeShapeType="1"/>
          </p:cNvCxnSpPr>
          <p:nvPr/>
        </p:nvCxnSpPr>
        <p:spPr bwMode="auto">
          <a:xfrm rot="16200000" flipH="1">
            <a:off x="3710132" y="3078968"/>
            <a:ext cx="1842055" cy="2357454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7181" name="AutoShape 18"/>
          <p:cNvCxnSpPr>
            <a:cxnSpLocks noChangeShapeType="1"/>
          </p:cNvCxnSpPr>
          <p:nvPr/>
        </p:nvCxnSpPr>
        <p:spPr bwMode="auto">
          <a:xfrm rot="5400000">
            <a:off x="3766006" y="3174221"/>
            <a:ext cx="1862693" cy="214631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</p:cxn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1908175" y="3162597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1908175" y="532318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103438" y="304036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2051050" y="5193010"/>
            <a:ext cx="285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t</a:t>
            </a:r>
            <a:r>
              <a:rPr lang="de-DE" sz="1200" baseline="-25000" dirty="0"/>
              <a:t>2</a:t>
            </a:r>
          </a:p>
        </p:txBody>
      </p:sp>
      <p:cxnSp>
        <p:nvCxnSpPr>
          <p:cNvPr id="30" name="Gerade Verbindung 29"/>
          <p:cNvCxnSpPr>
            <a:stCxn id="7182" idx="1"/>
            <a:endCxn id="7185" idx="1"/>
          </p:cNvCxnSpPr>
          <p:nvPr/>
        </p:nvCxnSpPr>
        <p:spPr>
          <a:xfrm rot="16200000" flipH="1">
            <a:off x="966593" y="4247053"/>
            <a:ext cx="21689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3200" dirty="0" smtClean="0"/>
              <a:t>Die Tauschwerte und deren Lebensdauer</a:t>
            </a:r>
            <a:endParaRPr lang="de-DE" sz="3200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39552" y="4130496"/>
            <a:ext cx="1585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accent2"/>
                </a:solidFill>
              </a:rPr>
              <a:t>t</a:t>
            </a:r>
            <a:r>
              <a:rPr lang="de-DE" sz="1200" baseline="-25000" dirty="0" err="1">
                <a:solidFill>
                  <a:schemeClr val="accent2"/>
                </a:solidFill>
              </a:rPr>
              <a:t>A</a:t>
            </a:r>
            <a:r>
              <a:rPr lang="de-DE" sz="1200" dirty="0">
                <a:solidFill>
                  <a:schemeClr val="accent2"/>
                </a:solidFill>
              </a:rPr>
              <a:t> = Moment</a:t>
            </a:r>
            <a:br>
              <a:rPr lang="de-DE" sz="1200" dirty="0">
                <a:solidFill>
                  <a:schemeClr val="accent2"/>
                </a:solidFill>
              </a:rPr>
            </a:br>
            <a:r>
              <a:rPr lang="de-DE" sz="1200" dirty="0">
                <a:solidFill>
                  <a:schemeClr val="accent2"/>
                </a:solidFill>
              </a:rPr>
              <a:t>des </a:t>
            </a:r>
            <a:r>
              <a:rPr lang="de-DE" sz="1200" dirty="0" smtClean="0">
                <a:solidFill>
                  <a:schemeClr val="accent2"/>
                </a:solidFill>
              </a:rPr>
              <a:t>Austausches … </a:t>
            </a:r>
            <a:endParaRPr lang="de-DE" sz="1200" dirty="0">
              <a:solidFill>
                <a:schemeClr val="accent2"/>
              </a:solidFill>
            </a:endParaRPr>
          </a:p>
        </p:txBody>
      </p:sp>
      <p:cxnSp>
        <p:nvCxnSpPr>
          <p:cNvPr id="23" name="Gerade Verbindung 27"/>
          <p:cNvCxnSpPr/>
          <p:nvPr/>
        </p:nvCxnSpPr>
        <p:spPr>
          <a:xfrm flipH="1">
            <a:off x="1835696" y="4283927"/>
            <a:ext cx="4342693" cy="489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2051720" y="3976028"/>
            <a:ext cx="1782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accent2"/>
                </a:solidFill>
              </a:rPr>
              <a:t>… in </a:t>
            </a:r>
            <a:r>
              <a:rPr lang="de-DE" sz="1200" dirty="0">
                <a:solidFill>
                  <a:schemeClr val="accent2"/>
                </a:solidFill>
              </a:rPr>
              <a:t>dem sich </a:t>
            </a:r>
            <a:r>
              <a:rPr lang="el-GR" sz="1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sz="1400" baseline="-25000" dirty="0" smtClean="0">
                <a:solidFill>
                  <a:schemeClr val="accent2"/>
                </a:solidFill>
              </a:rPr>
              <a:t>1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de-DE" sz="1400" dirty="0">
                <a:solidFill>
                  <a:schemeClr val="accent2"/>
                </a:solidFill>
              </a:rPr>
              <a:t>= </a:t>
            </a:r>
            <a:r>
              <a:rPr lang="de-DE" sz="1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1400" baseline="-25000" dirty="0" smtClean="0">
                <a:solidFill>
                  <a:schemeClr val="accent2"/>
                </a:solidFill>
              </a:rPr>
              <a:t>2</a:t>
            </a:r>
            <a:endParaRPr lang="de-DE" sz="1400" dirty="0">
              <a:solidFill>
                <a:schemeClr val="accent2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286693" y="4026550"/>
            <a:ext cx="2029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accent2"/>
                </a:solidFill>
              </a:rPr>
              <a:t>… und  </a:t>
            </a:r>
            <a:r>
              <a:rPr lang="el-GR" sz="1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sz="1400" baseline="-25000" dirty="0" smtClean="0">
                <a:solidFill>
                  <a:schemeClr val="accent2"/>
                </a:solidFill>
              </a:rPr>
              <a:t>2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de-DE" sz="1400" dirty="0">
                <a:solidFill>
                  <a:schemeClr val="accent2"/>
                </a:solidFill>
              </a:rPr>
              <a:t>= </a:t>
            </a:r>
            <a:r>
              <a:rPr lang="de-DE" sz="1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1400" baseline="-25000" dirty="0" smtClean="0">
                <a:solidFill>
                  <a:schemeClr val="accent2"/>
                </a:solidFill>
              </a:rPr>
              <a:t>1</a:t>
            </a:r>
            <a:r>
              <a:rPr lang="de-DE" sz="1200" dirty="0" smtClean="0">
                <a:solidFill>
                  <a:schemeClr val="accent2"/>
                </a:solidFill>
              </a:rPr>
              <a:t> realisieren!</a:t>
            </a:r>
            <a:endParaRPr lang="de-DE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6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79744" y="2883685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Produkt W</a:t>
            </a:r>
            <a:r>
              <a:rPr lang="de-DE" baseline="-25000"/>
              <a:t>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22619" y="5095072"/>
            <a:ext cx="133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Produkt W</a:t>
            </a:r>
            <a:r>
              <a:rPr lang="de-DE" baseline="-25000"/>
              <a:t>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737244" y="2863047"/>
            <a:ext cx="133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Produkt W</a:t>
            </a:r>
            <a:r>
              <a:rPr lang="de-DE" baseline="-25000"/>
              <a:t>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880119" y="5095072"/>
            <a:ext cx="133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Produkt W</a:t>
            </a:r>
            <a:r>
              <a:rPr lang="de-DE" baseline="-25000"/>
              <a:t>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71736" y="2162960"/>
            <a:ext cx="186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/>
              <a:t>Produzent 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429236" y="2143910"/>
            <a:ext cx="1879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/>
              <a:t>Produzent B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9181" y="2824947"/>
            <a:ext cx="108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vor dem</a:t>
            </a:r>
            <a:br>
              <a:rPr lang="de-DE" sz="1200"/>
            </a:br>
            <a:r>
              <a:rPr lang="de-DE" sz="1200"/>
              <a:t>Warentausch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39819" y="5056972"/>
            <a:ext cx="108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nach dem</a:t>
            </a:r>
            <a:br>
              <a:rPr lang="de-DE" sz="1200"/>
            </a:br>
            <a:r>
              <a:rPr lang="de-DE" sz="1200"/>
              <a:t>Warentausch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216168" y="2647147"/>
            <a:ext cx="20619" cy="30861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71604" y="2375685"/>
            <a:ext cx="842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/>
              <a:t>Zeitachse</a:t>
            </a:r>
          </a:p>
        </p:txBody>
      </p:sp>
      <p:cxnSp>
        <p:nvCxnSpPr>
          <p:cNvPr id="8204" name="AutoShape 12"/>
          <p:cNvCxnSpPr>
            <a:cxnSpLocks noChangeShapeType="1"/>
            <a:stCxn id="8194" idx="2"/>
            <a:endCxn id="8197" idx="0"/>
          </p:cNvCxnSpPr>
          <p:nvPr/>
        </p:nvCxnSpPr>
        <p:spPr bwMode="auto">
          <a:xfrm rot="16200000" flipH="1">
            <a:off x="4125137" y="2671754"/>
            <a:ext cx="1844675" cy="3001962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8205" name="AutoShape 13"/>
          <p:cNvCxnSpPr>
            <a:cxnSpLocks noChangeShapeType="1"/>
            <a:stCxn id="8196" idx="2"/>
            <a:endCxn id="8195" idx="0"/>
          </p:cNvCxnSpPr>
          <p:nvPr/>
        </p:nvCxnSpPr>
        <p:spPr bwMode="auto">
          <a:xfrm rot="5400000">
            <a:off x="4114819" y="2804310"/>
            <a:ext cx="1865312" cy="2716212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144731" y="3078947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144731" y="523953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339994" y="2956710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287606" y="5109360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308494" y="3798085"/>
            <a:ext cx="1657350" cy="720725"/>
          </a:xfrm>
          <a:prstGeom prst="ellips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308744" y="3942547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Waren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498185" y="3947306"/>
            <a:ext cx="1696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0070C0"/>
                </a:solidFill>
              </a:rPr>
              <a:t>Tauschphase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z="3200" dirty="0" smtClean="0"/>
              <a:t>Allgemeiner Warentausch</a:t>
            </a:r>
            <a:endParaRPr lang="de-DE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1865313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Apfel mit</a:t>
            </a:r>
          </a:p>
          <a:p>
            <a:r>
              <a:rPr lang="de-DE" dirty="0" err="1" smtClean="0">
                <a:solidFill>
                  <a:srgbClr val="FF0000"/>
                </a:solidFill>
                <a:latin typeface="+mn-lt"/>
                <a:cs typeface="Times New Roman"/>
              </a:rPr>
              <a:t>p</a:t>
            </a:r>
            <a:r>
              <a:rPr lang="de-DE" sz="1200" baseline="-25000" dirty="0" err="1" smtClean="0">
                <a:solidFill>
                  <a:srgbClr val="FF0000"/>
                </a:solidFill>
                <a:latin typeface="+mn-lt"/>
                <a:cs typeface="Times New Roman"/>
              </a:rPr>
              <a:t>Apfel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76933" y="1844675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Birne 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err="1" smtClean="0">
                <a:solidFill>
                  <a:srgbClr val="009900"/>
                </a:solidFill>
              </a:rPr>
              <a:t>p</a:t>
            </a:r>
            <a:r>
              <a:rPr lang="de-DE" sz="1200" baseline="-25000" dirty="0" err="1" smtClean="0">
                <a:solidFill>
                  <a:srgbClr val="009900"/>
                </a:solidFill>
                <a:latin typeface="+mn-lt"/>
                <a:cs typeface="Arial" charset="0"/>
              </a:rPr>
              <a:t>Birne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1071546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Apfelpflücker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104" y="1071546"/>
            <a:ext cx="2356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Birnenpflücker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1816763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048788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1628775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135729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2"/>
            <a:endCxn id="23" idx="0"/>
          </p:cNvCxnSpPr>
          <p:nvPr/>
        </p:nvCxnSpPr>
        <p:spPr bwMode="auto">
          <a:xfrm>
            <a:off x="3752459" y="2511644"/>
            <a:ext cx="3007235" cy="156542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2"/>
          </p:cNvCxnSpPr>
          <p:nvPr/>
        </p:nvCxnSpPr>
        <p:spPr bwMode="auto">
          <a:xfrm flipH="1">
            <a:off x="3851922" y="2491006"/>
            <a:ext cx="2929093" cy="1514058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1938338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090988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4223732" y="2783704"/>
            <a:ext cx="2076460" cy="114935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410594" y="3134296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Tausch-Phase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35845" y="4077072"/>
            <a:ext cx="1808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Birne 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dirty="0" err="1" smtClean="0">
                <a:solidFill>
                  <a:srgbClr val="009900"/>
                </a:solidFill>
              </a:rPr>
              <a:t>p</a:t>
            </a:r>
            <a:r>
              <a:rPr lang="de-DE" sz="1200" baseline="-25000" dirty="0" err="1" smtClean="0">
                <a:solidFill>
                  <a:srgbClr val="009900"/>
                </a:solidFill>
                <a:latin typeface="+mn-lt"/>
                <a:cs typeface="Arial" charset="0"/>
              </a:rPr>
              <a:t>Birne</a:t>
            </a:r>
            <a:r>
              <a:rPr lang="de-DE" baseline="-25000" dirty="0" smtClean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68144" y="4077072"/>
            <a:ext cx="1783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Apfel mit</a:t>
            </a:r>
          </a:p>
          <a:p>
            <a:r>
              <a:rPr lang="de-DE" dirty="0" err="1" smtClean="0">
                <a:solidFill>
                  <a:srgbClr val="FF0000"/>
                </a:solidFill>
                <a:latin typeface="+mn-lt"/>
                <a:cs typeface="Times New Roman"/>
              </a:rPr>
              <a:t>p</a:t>
            </a:r>
            <a:r>
              <a:rPr lang="de-DE" sz="1200" baseline="-25000" dirty="0" err="1" smtClean="0">
                <a:solidFill>
                  <a:srgbClr val="FF0000"/>
                </a:solidFill>
                <a:latin typeface="+mn-lt"/>
                <a:cs typeface="Times New Roman"/>
              </a:rPr>
              <a:t>Apfel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915816" y="5261138"/>
            <a:ext cx="57166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  <a:cs typeface="Times New Roman"/>
              </a:rPr>
              <a:t>p</a:t>
            </a:r>
            <a:r>
              <a:rPr lang="de-DE" sz="2000" dirty="0" smtClean="0">
                <a:latin typeface="Times New Roman"/>
                <a:cs typeface="Times New Roman"/>
              </a:rPr>
              <a:t>: </a:t>
            </a:r>
            <a:r>
              <a:rPr lang="de-DE" dirty="0">
                <a:latin typeface="+mn-lt"/>
                <a:cs typeface="Times New Roman"/>
              </a:rPr>
              <a:t>Symbol für die ökonomische Größe Produktwert</a:t>
            </a:r>
            <a:br>
              <a:rPr lang="de-DE" dirty="0">
                <a:latin typeface="+mn-lt"/>
                <a:cs typeface="Times New Roman"/>
              </a:rPr>
            </a:br>
            <a:r>
              <a:rPr lang="de-DE" sz="1400" dirty="0">
                <a:latin typeface="+mn-lt"/>
                <a:cs typeface="Times New Roman"/>
              </a:rPr>
              <a:t>(analog dem Symbol „v“ für die physikalische Größe Geschwindigkeit)</a:t>
            </a:r>
            <a:endParaRPr lang="de-DE" sz="14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854841"/>
            <a:ext cx="17830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Apfel mit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de-DE" sz="1200" dirty="0">
                <a:solidFill>
                  <a:srgbClr val="FF0000"/>
                </a:solidFill>
                <a:latin typeface="+mn-lt"/>
                <a:cs typeface="Times New Roman"/>
              </a:rPr>
              <a:t>Apfel</a:t>
            </a:r>
            <a:r>
              <a:rPr lang="de-DE" dirty="0">
                <a:solidFill>
                  <a:srgbClr val="FF0000"/>
                </a:solidFill>
              </a:rPr>
              <a:t> 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76933" y="2834203"/>
            <a:ext cx="18081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Birne 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sz="2400" i="1" dirty="0" smtClean="0">
                <a:solidFill>
                  <a:srgbClr val="009900"/>
                </a:solidFill>
                <a:latin typeface="Times New Roman"/>
                <a:cs typeface="Arial" charset="0"/>
              </a:rPr>
              <a:t>p</a:t>
            </a:r>
            <a:r>
              <a:rPr lang="de-DE" sz="2400" dirty="0" smtClean="0">
                <a:solidFill>
                  <a:srgbClr val="009900"/>
                </a:solidFill>
                <a:latin typeface="Times New Roman"/>
                <a:cs typeface="Arial" charset="0"/>
              </a:rPr>
              <a:t> </a:t>
            </a:r>
            <a:r>
              <a:rPr lang="de-DE" sz="1200" dirty="0">
                <a:solidFill>
                  <a:srgbClr val="009900"/>
                </a:solidFill>
                <a:latin typeface="+mn-lt"/>
                <a:cs typeface="Arial" charset="0"/>
              </a:rPr>
              <a:t>Birne</a:t>
            </a:r>
            <a:r>
              <a:rPr lang="de-DE" baseline="-25000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2061074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Apfelpflücker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104" y="2061074"/>
            <a:ext cx="2356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Birnenpflücker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806291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5038316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618303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71604" y="2346826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stCxn id="9218" idx="2"/>
            <a:endCxn id="23" idx="0"/>
          </p:cNvCxnSpPr>
          <p:nvPr/>
        </p:nvCxnSpPr>
        <p:spPr bwMode="auto">
          <a:xfrm rot="16200000" flipH="1">
            <a:off x="4519529" y="2826434"/>
            <a:ext cx="1473095" cy="300723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2"/>
          </p:cNvCxnSpPr>
          <p:nvPr/>
        </p:nvCxnSpPr>
        <p:spPr bwMode="auto">
          <a:xfrm rot="5400000">
            <a:off x="4605606" y="2819182"/>
            <a:ext cx="1421725" cy="292909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305010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5210691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927866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5080516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35845" y="5066600"/>
            <a:ext cx="18081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009900"/>
                </a:solidFill>
              </a:rPr>
              <a:t>1 Birne mit</a:t>
            </a:r>
            <a:br>
              <a:rPr lang="de-DE" dirty="0">
                <a:solidFill>
                  <a:srgbClr val="009900"/>
                </a:solidFill>
              </a:rPr>
            </a:br>
            <a:r>
              <a:rPr lang="de-DE" sz="2400" i="1" dirty="0" smtClean="0">
                <a:solidFill>
                  <a:srgbClr val="009900"/>
                </a:solidFill>
                <a:latin typeface="Times New Roman"/>
                <a:cs typeface="Arial" charset="0"/>
              </a:rPr>
              <a:t>p</a:t>
            </a:r>
            <a:r>
              <a:rPr lang="de-DE" sz="2400" dirty="0" smtClean="0">
                <a:solidFill>
                  <a:srgbClr val="009900"/>
                </a:solidFill>
                <a:latin typeface="Times New Roman"/>
                <a:cs typeface="Arial" charset="0"/>
              </a:rPr>
              <a:t> </a:t>
            </a:r>
            <a:r>
              <a:rPr lang="de-DE" sz="1200" dirty="0">
                <a:solidFill>
                  <a:srgbClr val="009900"/>
                </a:solidFill>
                <a:latin typeface="+mn-lt"/>
                <a:cs typeface="Arial" charset="0"/>
              </a:rPr>
              <a:t>Birne</a:t>
            </a:r>
            <a:r>
              <a:rPr lang="de-DE" baseline="-25000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009900"/>
                </a:solidFill>
              </a:rPr>
              <a:t>= 5 min</a:t>
            </a:r>
            <a:endParaRPr lang="de-DE" baseline="-25000" dirty="0">
              <a:solidFill>
                <a:srgbClr val="00990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868144" y="5066600"/>
            <a:ext cx="17830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 Apfel mit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de-DE" sz="1200" dirty="0">
                <a:solidFill>
                  <a:srgbClr val="FF0000"/>
                </a:solidFill>
                <a:latin typeface="+mn-lt"/>
                <a:cs typeface="Times New Roman"/>
              </a:rPr>
              <a:t>Apfel</a:t>
            </a:r>
            <a:r>
              <a:rPr lang="de-DE" dirty="0">
                <a:solidFill>
                  <a:srgbClr val="FF0000"/>
                </a:solidFill>
              </a:rPr>
              <a:t> 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z="3200" b="1" dirty="0" smtClean="0"/>
              <a:t>Die Tauschwerte und deren Lebensdauer</a:t>
            </a:r>
            <a:endParaRPr lang="de-DE" sz="3200" b="1" dirty="0"/>
          </a:p>
        </p:txBody>
      </p:sp>
      <p:cxnSp>
        <p:nvCxnSpPr>
          <p:cNvPr id="28" name="Gerade Verbindung 27"/>
          <p:cNvCxnSpPr/>
          <p:nvPr/>
        </p:nvCxnSpPr>
        <p:spPr>
          <a:xfrm rot="10800000">
            <a:off x="1835696" y="4320762"/>
            <a:ext cx="3600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39552" y="4130496"/>
            <a:ext cx="1585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accent2"/>
                </a:solidFill>
              </a:rPr>
              <a:t>t</a:t>
            </a:r>
            <a:r>
              <a:rPr lang="de-DE" sz="1200" baseline="-25000" dirty="0" err="1">
                <a:solidFill>
                  <a:schemeClr val="accent2"/>
                </a:solidFill>
              </a:rPr>
              <a:t>A</a:t>
            </a:r>
            <a:r>
              <a:rPr lang="de-DE" sz="1200" dirty="0">
                <a:solidFill>
                  <a:schemeClr val="accent2"/>
                </a:solidFill>
              </a:rPr>
              <a:t> = Moment</a:t>
            </a:r>
            <a:br>
              <a:rPr lang="de-DE" sz="1200" dirty="0">
                <a:solidFill>
                  <a:schemeClr val="accent2"/>
                </a:solidFill>
              </a:rPr>
            </a:br>
            <a:r>
              <a:rPr lang="de-DE" sz="1200" dirty="0">
                <a:solidFill>
                  <a:schemeClr val="accent2"/>
                </a:solidFill>
              </a:rPr>
              <a:t>des </a:t>
            </a:r>
            <a:r>
              <a:rPr lang="de-DE" sz="1200" dirty="0" smtClean="0">
                <a:solidFill>
                  <a:schemeClr val="accent2"/>
                </a:solidFill>
              </a:rPr>
              <a:t>Austausches … </a:t>
            </a:r>
            <a:endParaRPr lang="de-DE" sz="1200" dirty="0">
              <a:solidFill>
                <a:schemeClr val="accent2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007966"/>
            <a:ext cx="214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accent2"/>
                </a:solidFill>
              </a:rPr>
              <a:t>… in </a:t>
            </a:r>
            <a:r>
              <a:rPr lang="de-DE" sz="1200" dirty="0">
                <a:solidFill>
                  <a:schemeClr val="accent2"/>
                </a:solidFill>
              </a:rPr>
              <a:t>dem sich </a:t>
            </a:r>
            <a:r>
              <a:rPr lang="el-GR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sz="1400" baseline="-25000" dirty="0">
                <a:solidFill>
                  <a:srgbClr val="FF0000"/>
                </a:solidFill>
              </a:rPr>
              <a:t>Apfel</a:t>
            </a:r>
            <a:r>
              <a:rPr lang="de-DE" sz="1400" dirty="0"/>
              <a:t> = </a:t>
            </a:r>
            <a:r>
              <a:rPr lang="de-DE" sz="1600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1400" baseline="-25000" dirty="0" err="1" smtClean="0">
                <a:solidFill>
                  <a:srgbClr val="009900"/>
                </a:solidFill>
              </a:rPr>
              <a:t>Birne</a:t>
            </a:r>
            <a:endParaRPr lang="de-DE" sz="1400" dirty="0">
              <a:solidFill>
                <a:srgbClr val="0099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644907" y="4058488"/>
            <a:ext cx="2129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und  </a:t>
            </a:r>
            <a:r>
              <a:rPr lang="el-GR" sz="16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de-DE" sz="1400" baseline="-25000" dirty="0">
                <a:solidFill>
                  <a:srgbClr val="009900"/>
                </a:solidFill>
              </a:rPr>
              <a:t>Birne</a:t>
            </a:r>
            <a:r>
              <a:rPr lang="de-DE" sz="1400" dirty="0"/>
              <a:t> = </a:t>
            </a:r>
            <a:r>
              <a:rPr lang="de-DE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1400" baseline="-25000" dirty="0" err="1" smtClean="0">
                <a:solidFill>
                  <a:srgbClr val="FF0000"/>
                </a:solidFill>
              </a:rPr>
              <a:t>Apfel</a:t>
            </a:r>
            <a:r>
              <a:rPr lang="de-DE" sz="1200" dirty="0" smtClean="0"/>
              <a:t> </a:t>
            </a:r>
            <a:r>
              <a:rPr lang="de-DE" sz="1200" dirty="0" smtClean="0">
                <a:solidFill>
                  <a:schemeClr val="accent2"/>
                </a:solidFill>
              </a:rPr>
              <a:t>realisiert.</a:t>
            </a:r>
            <a:endParaRPr lang="de-DE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60909" y="2369369"/>
            <a:ext cx="135105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Apfel mit</a:t>
            </a:r>
          </a:p>
          <a:p>
            <a:r>
              <a:rPr lang="de-DE" sz="2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5 min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698753" y="4580756"/>
            <a:ext cx="165576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Erdbeere mit</a:t>
            </a:r>
          </a:p>
          <a:p>
            <a:r>
              <a:rPr lang="de-DE" sz="2000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= 1 min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76933" y="2348731"/>
            <a:ext cx="171940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Erdbeere</a:t>
            </a:r>
          </a:p>
          <a:p>
            <a:r>
              <a:rPr lang="de-DE" dirty="0">
                <a:solidFill>
                  <a:srgbClr val="C00000"/>
                </a:solidFill>
              </a:rPr>
              <a:t>mit </a:t>
            </a:r>
            <a:r>
              <a:rPr lang="de-DE" sz="2000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lang="de-DE" baseline="-25000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= 1 min</a:t>
            </a:r>
            <a:endParaRPr lang="de-DE" baseline="-25000" dirty="0">
              <a:solidFill>
                <a:srgbClr val="C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862646" y="4580756"/>
            <a:ext cx="1140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Apfel mit</a:t>
            </a:r>
          </a:p>
          <a:p>
            <a:r>
              <a:rPr lang="de-DE" sz="2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de-DE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dirty="0">
                <a:solidFill>
                  <a:srgbClr val="FF0000"/>
                </a:solidFill>
                <a:cs typeface="Arial" charset="0"/>
              </a:rPr>
              <a:t>= 5 min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5728" y="1671191"/>
            <a:ext cx="2151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Apfelpflücker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795130" y="1671191"/>
            <a:ext cx="1297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/>
              <a:t>Gärtner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5384" y="2320819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vor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6021" y="4552844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nach dem</a:t>
            </a:r>
            <a:br>
              <a:rPr lang="de-DE" sz="1400" dirty="0"/>
            </a:br>
            <a:r>
              <a:rPr lang="de-DE" sz="1400" dirty="0"/>
              <a:t>Austausch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979612" y="2132831"/>
            <a:ext cx="20619" cy="3157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955297" y="5281463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/>
              <a:t>Zeitachse</a:t>
            </a:r>
          </a:p>
        </p:txBody>
      </p:sp>
      <p:cxnSp>
        <p:nvCxnSpPr>
          <p:cNvPr id="9228" name="AutoShape 12"/>
          <p:cNvCxnSpPr>
            <a:cxnSpLocks noChangeShapeType="1"/>
            <a:endCxn id="9221" idx="0"/>
          </p:cNvCxnSpPr>
          <p:nvPr/>
        </p:nvCxnSpPr>
        <p:spPr bwMode="auto">
          <a:xfrm>
            <a:off x="3492500" y="2996431"/>
            <a:ext cx="2940174" cy="15843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29" name="AutoShape 13"/>
          <p:cNvCxnSpPr>
            <a:cxnSpLocks noChangeShapeType="1"/>
            <a:stCxn id="9220" idx="2"/>
            <a:endCxn id="9219" idx="0"/>
          </p:cNvCxnSpPr>
          <p:nvPr/>
        </p:nvCxnSpPr>
        <p:spPr bwMode="auto">
          <a:xfrm flipH="1">
            <a:off x="3526634" y="3025839"/>
            <a:ext cx="3210001" cy="1554917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908175" y="2564631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08175" y="472521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03438" y="2442394"/>
            <a:ext cx="284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51050" y="4595044"/>
            <a:ext cx="284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t</a:t>
            </a:r>
            <a:r>
              <a:rPr lang="de-DE" sz="1200" baseline="-25000"/>
              <a:t>1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3995936" y="3287760"/>
            <a:ext cx="2076460" cy="1149352"/>
          </a:xfrm>
          <a:prstGeom prst="ellips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051720" y="3566344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Tausch-Phase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de-DE" dirty="0"/>
              <a:t>nicht-äquivalenter Austausch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1364</Words>
  <Application>Microsoft Office PowerPoint</Application>
  <PresentationFormat>Bildschirmpräsentation (4:3)</PresentationFormat>
  <Paragraphs>542</Paragraphs>
  <Slides>41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7" baseType="lpstr">
      <vt:lpstr>Arial</vt:lpstr>
      <vt:lpstr>Times New Roman</vt:lpstr>
      <vt:lpstr>Uc_211</vt:lpstr>
      <vt:lpstr>Wingdings 3</vt:lpstr>
      <vt:lpstr>Standarddesign</vt:lpstr>
      <vt:lpstr>Clip</vt:lpstr>
      <vt:lpstr>PowerPoint-Präsentation</vt:lpstr>
      <vt:lpstr>PowerPoint-Präsentation</vt:lpstr>
      <vt:lpstr>Der Austausch zweier Produkte P1  P2</vt:lpstr>
      <vt:lpstr>Der Austausch zweier Produkten P1  P2 mit den Produktwerten p1 und p2</vt:lpstr>
      <vt:lpstr>Die Tauschwerte und deren Lebensdauer</vt:lpstr>
      <vt:lpstr>Allgemeiner Warentausch</vt:lpstr>
      <vt:lpstr>PowerPoint-Präsentation</vt:lpstr>
      <vt:lpstr>Die Tauschwerte und deren Lebensdauer</vt:lpstr>
      <vt:lpstr>nicht-äquivalenter Austausch</vt:lpstr>
      <vt:lpstr>PowerPoint-Präsentation</vt:lpstr>
      <vt:lpstr>PowerPoint-Präsentation</vt:lpstr>
      <vt:lpstr>Warenströme</vt:lpstr>
      <vt:lpstr>Waren- und Geldstrom</vt:lpstr>
      <vt:lpstr>Waren- und Geldströmung (2)</vt:lpstr>
      <vt:lpstr>PowerPoint-Präsentation</vt:lpstr>
      <vt:lpstr>Eigentumsverhältnisse während eines doppelten Tausches W1  P und P  W2</vt:lpstr>
      <vt:lpstr>Zirkulation der Produktmenge P</vt:lpstr>
      <vt:lpstr>Warentausch und Tausch der Produktwerte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Produktions-Shpäre</vt:lpstr>
      <vt:lpstr>Austausch</vt:lpstr>
      <vt:lpstr>Warenuntergang während Konsumtion</vt:lpstr>
      <vt:lpstr>Unmöglichkeit des Warentausches ohne erneute Produktion</vt:lpstr>
      <vt:lpstr>Die Irrtümer kapitalistischer Ökonomen</vt:lpstr>
      <vt:lpstr>Geldmenge ist Teil der Warenmenge</vt:lpstr>
      <vt:lpstr>Die Leihe</vt:lpstr>
      <vt:lpstr>Die Geld-Leihe</vt:lpstr>
      <vt:lpstr>Die Staatsanleihe</vt:lpstr>
      <vt:lpstr>Das Eier-Darlehen</vt:lpstr>
      <vt:lpstr>Das Geld-Darlehen</vt:lpstr>
      <vt:lpstr>Das Kreditverhältnis</vt:lpstr>
      <vt:lpstr>Ein Kreditverhältnis zwischen</vt:lpstr>
    </vt:vector>
  </TitlesOfParts>
  <Company>GlaxoSmithKline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Ingo Eißmann</dc:creator>
  <cp:lastModifiedBy>Ingo Eißmann</cp:lastModifiedBy>
  <cp:revision>131</cp:revision>
  <dcterms:created xsi:type="dcterms:W3CDTF">2009-11-16T15:28:47Z</dcterms:created>
  <dcterms:modified xsi:type="dcterms:W3CDTF">2023-02-21T19:51:28Z</dcterms:modified>
</cp:coreProperties>
</file>